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11">
          <p15:clr>
            <a:srgbClr val="A4A3A4"/>
          </p15:clr>
        </p15:guide>
      </p15:sldGuideLst>
    </p:ext>
    <p:ext uri="http://customooxmlschemas.google.com/">
      <go:slidesCustomData xmlns:go="http://customooxmlschemas.google.com/" r:id="rId23" roundtripDataSignature="AMtx7mhaiOuQJE6tin6aEDd9+NfMMi3v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1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jpg"/><Relationship Id="rId5" Type="http://schemas.openxmlformats.org/officeDocument/2006/relationships/image" Target="../media/image6.jp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11.jpg"/><Relationship Id="rId6"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5.png"/><Relationship Id="rId11" Type="http://schemas.openxmlformats.org/officeDocument/2006/relationships/image" Target="../media/image18.png"/><Relationship Id="rId10" Type="http://schemas.openxmlformats.org/officeDocument/2006/relationships/image" Target="../media/image14.png"/><Relationship Id="rId12" Type="http://schemas.openxmlformats.org/officeDocument/2006/relationships/image" Target="../media/image2.png"/><Relationship Id="rId9"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12.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hyperlink" Target="https://doodle.com/poll/a44uig64gzmbbwyc" TargetMode="External"/><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jpg"/><Relationship Id="rId5" Type="http://schemas.openxmlformats.org/officeDocument/2006/relationships/image" Target="../media/image3.jp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11.jp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
          <p:cNvSpPr txBox="1"/>
          <p:nvPr>
            <p:ph type="ctrTitle"/>
          </p:nvPr>
        </p:nvSpPr>
        <p:spPr>
          <a:xfrm>
            <a:off x="1681942" y="-1"/>
            <a:ext cx="9144000" cy="177061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Calibri"/>
              <a:buNone/>
            </a:pPr>
            <a:r>
              <a:rPr b="1" lang="en-GB" sz="5400">
                <a:latin typeface="Calibri"/>
                <a:ea typeface="Calibri"/>
                <a:cs typeface="Calibri"/>
                <a:sym typeface="Calibri"/>
              </a:rPr>
              <a:t>TAMSAT-ALERT for Impact-Based Forecasting</a:t>
            </a:r>
            <a:endParaRPr/>
          </a:p>
        </p:txBody>
      </p:sp>
      <p:sp>
        <p:nvSpPr>
          <p:cNvPr id="90" name="Google Shape;90;p1"/>
          <p:cNvSpPr txBox="1"/>
          <p:nvPr>
            <p:ph idx="1" type="subTitle"/>
          </p:nvPr>
        </p:nvSpPr>
        <p:spPr>
          <a:xfrm>
            <a:off x="1222827" y="6212231"/>
            <a:ext cx="9746345" cy="462886"/>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590"/>
              <a:buNone/>
            </a:pPr>
            <a:r>
              <a:rPr b="1" lang="en-GB" sz="2590"/>
              <a:t>Session 2: Validation of TAMSAT-ALERT for impact-based forecasting</a:t>
            </a:r>
            <a:endParaRPr/>
          </a:p>
        </p:txBody>
      </p:sp>
      <p:pic>
        <p:nvPicPr>
          <p:cNvPr descr="Affiliations — Helen Greatrex" id="91" name="Google Shape;91;p1"/>
          <p:cNvPicPr preferRelativeResize="0"/>
          <p:nvPr/>
        </p:nvPicPr>
        <p:blipFill rotWithShape="1">
          <a:blip r:embed="rId3">
            <a:alphaModFix/>
          </a:blip>
          <a:srcRect b="0" l="0" r="40264" t="0"/>
          <a:stretch/>
        </p:blipFill>
        <p:spPr>
          <a:xfrm>
            <a:off x="334963" y="291680"/>
            <a:ext cx="1846618" cy="1478929"/>
          </a:xfrm>
          <a:prstGeom prst="rect">
            <a:avLst/>
          </a:prstGeom>
          <a:noFill/>
          <a:ln>
            <a:noFill/>
          </a:ln>
        </p:spPr>
      </p:pic>
      <p:pic>
        <p:nvPicPr>
          <p:cNvPr descr="Affiliations — Helen Greatrex" id="92" name="Google Shape;92;p1"/>
          <p:cNvPicPr preferRelativeResize="0"/>
          <p:nvPr/>
        </p:nvPicPr>
        <p:blipFill rotWithShape="1">
          <a:blip r:embed="rId3">
            <a:alphaModFix/>
          </a:blip>
          <a:srcRect b="0" l="57742" r="0" t="0"/>
          <a:stretch/>
        </p:blipFill>
        <p:spPr>
          <a:xfrm>
            <a:off x="10668000" y="291680"/>
            <a:ext cx="1306322" cy="1478929"/>
          </a:xfrm>
          <a:prstGeom prst="rect">
            <a:avLst/>
          </a:prstGeom>
          <a:noFill/>
          <a:ln>
            <a:noFill/>
          </a:ln>
        </p:spPr>
      </p:pic>
      <p:pic>
        <p:nvPicPr>
          <p:cNvPr descr="BLEANSA: The makings of an evergreen agriculture info hub for ..." id="93" name="Google Shape;93;p1"/>
          <p:cNvPicPr preferRelativeResize="0"/>
          <p:nvPr/>
        </p:nvPicPr>
        <p:blipFill rotWithShape="1">
          <a:blip r:embed="rId4">
            <a:alphaModFix/>
          </a:blip>
          <a:srcRect b="9605" l="13212" r="13236" t="0"/>
          <a:stretch/>
        </p:blipFill>
        <p:spPr>
          <a:xfrm>
            <a:off x="6315183" y="1926589"/>
            <a:ext cx="5074374" cy="4129663"/>
          </a:xfrm>
          <a:prstGeom prst="rect">
            <a:avLst/>
          </a:prstGeom>
          <a:noFill/>
          <a:ln cap="flat" cmpd="sng" w="57150">
            <a:solidFill>
              <a:schemeClr val="lt1"/>
            </a:solidFill>
            <a:prstDash val="solid"/>
            <a:round/>
            <a:headEnd len="sm" w="sm" type="none"/>
            <a:tailEnd len="sm" w="sm" type="none"/>
          </a:ln>
        </p:spPr>
      </p:pic>
      <p:pic>
        <p:nvPicPr>
          <p:cNvPr descr="Europe is planning humanitarian aid for Greece -- something ..." id="94" name="Google Shape;94;p1"/>
          <p:cNvPicPr preferRelativeResize="0"/>
          <p:nvPr/>
        </p:nvPicPr>
        <p:blipFill rotWithShape="1">
          <a:blip r:embed="rId5">
            <a:alphaModFix/>
          </a:blip>
          <a:srcRect b="0" l="9257" r="735" t="0"/>
          <a:stretch/>
        </p:blipFill>
        <p:spPr>
          <a:xfrm>
            <a:off x="921655" y="1926590"/>
            <a:ext cx="4955164" cy="4129663"/>
          </a:xfrm>
          <a:prstGeom prst="rect">
            <a:avLst/>
          </a:prstGeom>
          <a:noFill/>
          <a:ln cap="flat" cmpd="sng" w="57150">
            <a:solidFill>
              <a:schemeClr val="lt1"/>
            </a:solidFill>
            <a:prstDash val="solid"/>
            <a:round/>
            <a:headEnd len="sm" w="sm" type="none"/>
            <a:tailEnd len="sm" w="sm" type="none"/>
          </a:ln>
        </p:spPr>
      </p:pic>
      <p:pic>
        <p:nvPicPr>
          <p:cNvPr id="95" name="Google Shape;95;p1"/>
          <p:cNvPicPr preferRelativeResize="0"/>
          <p:nvPr/>
        </p:nvPicPr>
        <p:blipFill rotWithShape="1">
          <a:blip r:embed="rId6">
            <a:alphaModFix/>
          </a:blip>
          <a:srcRect b="0" l="0" r="0" t="0"/>
          <a:stretch/>
        </p:blipFill>
        <p:spPr>
          <a:xfrm>
            <a:off x="247374" y="6240474"/>
            <a:ext cx="406400" cy="40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10"/>
          <p:cNvPicPr preferRelativeResize="0"/>
          <p:nvPr/>
        </p:nvPicPr>
        <p:blipFill rotWithShape="1">
          <a:blip r:embed="rId3">
            <a:alphaModFix/>
          </a:blip>
          <a:srcRect b="0" l="0" r="0" t="0"/>
          <a:stretch/>
        </p:blipFill>
        <p:spPr>
          <a:xfrm>
            <a:off x="665336" y="1032171"/>
            <a:ext cx="7176165" cy="5629701"/>
          </a:xfrm>
          <a:prstGeom prst="rect">
            <a:avLst/>
          </a:prstGeom>
          <a:noFill/>
          <a:ln>
            <a:noFill/>
          </a:ln>
        </p:spPr>
      </p:pic>
      <p:sp>
        <p:nvSpPr>
          <p:cNvPr id="213" name="Google Shape;213;p10"/>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GB" sz="3200">
                <a:latin typeface="Calibri"/>
                <a:ea typeface="Calibri"/>
                <a:cs typeface="Calibri"/>
                <a:sym typeface="Calibri"/>
              </a:rPr>
              <a:t>1. Forecast metric must be relevant to impacts of drought</a:t>
            </a:r>
            <a:endParaRPr/>
          </a:p>
        </p:txBody>
      </p:sp>
      <p:pic>
        <p:nvPicPr>
          <p:cNvPr descr="Affiliations — Helen Greatrex" id="214" name="Google Shape;214;p10"/>
          <p:cNvPicPr preferRelativeResize="0"/>
          <p:nvPr/>
        </p:nvPicPr>
        <p:blipFill rotWithShape="1">
          <a:blip r:embed="rId4">
            <a:alphaModFix/>
          </a:blip>
          <a:srcRect b="0" l="0" r="0" t="0"/>
          <a:stretch/>
        </p:blipFill>
        <p:spPr>
          <a:xfrm>
            <a:off x="10050494" y="768924"/>
            <a:ext cx="1958109" cy="936793"/>
          </a:xfrm>
          <a:prstGeom prst="rect">
            <a:avLst/>
          </a:prstGeom>
          <a:noFill/>
          <a:ln>
            <a:noFill/>
          </a:ln>
        </p:spPr>
      </p:pic>
      <p:sp>
        <p:nvSpPr>
          <p:cNvPr id="215" name="Google Shape;215;p10"/>
          <p:cNvSpPr/>
          <p:nvPr/>
        </p:nvSpPr>
        <p:spPr>
          <a:xfrm>
            <a:off x="7498682" y="4871908"/>
            <a:ext cx="412491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chemeClr val="dk1"/>
                </a:solidFill>
                <a:latin typeface="Calibri"/>
                <a:ea typeface="Calibri"/>
                <a:cs typeface="Calibri"/>
                <a:sym typeface="Calibri"/>
              </a:rPr>
              <a:t>A comparison of soil moisture and VCI climatology across Kenya and Zimbabwe for each wet season. </a:t>
            </a:r>
            <a:r>
              <a:rPr lang="en-GB" sz="1600">
                <a:solidFill>
                  <a:schemeClr val="dk1"/>
                </a:solidFill>
                <a:latin typeface="Calibri"/>
                <a:ea typeface="Calibri"/>
                <a:cs typeface="Calibri"/>
                <a:sym typeface="Calibri"/>
              </a:rPr>
              <a:t>Pearson’s correlation (r) is presented in the third column, where darker blue colours show a strong positive correlation and red shows a negative correlation. </a:t>
            </a:r>
            <a:endParaRPr/>
          </a:p>
        </p:txBody>
      </p:sp>
      <p:cxnSp>
        <p:nvCxnSpPr>
          <p:cNvPr id="216" name="Google Shape;216;p10"/>
          <p:cNvCxnSpPr/>
          <p:nvPr/>
        </p:nvCxnSpPr>
        <p:spPr>
          <a:xfrm rot="10800000">
            <a:off x="7398664" y="6477664"/>
            <a:ext cx="4224928" cy="0"/>
          </a:xfrm>
          <a:prstGeom prst="straightConnector1">
            <a:avLst/>
          </a:prstGeom>
          <a:noFill/>
          <a:ln cap="flat" cmpd="sng" w="19050">
            <a:solidFill>
              <a:schemeClr val="dk1"/>
            </a:solidFill>
            <a:prstDash val="solid"/>
            <a:miter lim="800000"/>
            <a:headEnd len="sm" w="sm" type="none"/>
            <a:tailEnd len="med" w="med" type="stealth"/>
          </a:ln>
        </p:spPr>
      </p:cxnSp>
      <p:cxnSp>
        <p:nvCxnSpPr>
          <p:cNvPr id="217" name="Google Shape;217;p10"/>
          <p:cNvCxnSpPr/>
          <p:nvPr/>
        </p:nvCxnSpPr>
        <p:spPr>
          <a:xfrm flipH="1">
            <a:off x="11615659" y="4871908"/>
            <a:ext cx="7933" cy="1605756"/>
          </a:xfrm>
          <a:prstGeom prst="straightConnector1">
            <a:avLst/>
          </a:prstGeom>
          <a:noFill/>
          <a:ln cap="flat" cmpd="sng" w="19050">
            <a:solidFill>
              <a:schemeClr val="dk1"/>
            </a:solidFill>
            <a:prstDash val="solid"/>
            <a:miter lim="800000"/>
            <a:headEnd len="sm" w="sm" type="none"/>
            <a:tailEnd len="sm" w="sm" type="none"/>
          </a:ln>
        </p:spPr>
      </p:cxnSp>
      <p:pic>
        <p:nvPicPr>
          <p:cNvPr id="218" name="Google Shape;218;p10"/>
          <p:cNvPicPr preferRelativeResize="0"/>
          <p:nvPr/>
        </p:nvPicPr>
        <p:blipFill rotWithShape="1">
          <a:blip r:embed="rId5">
            <a:alphaModFix/>
          </a:blip>
          <a:srcRect b="0" l="0" r="0" t="0"/>
          <a:stretch/>
        </p:blipFill>
        <p:spPr>
          <a:xfrm>
            <a:off x="258936" y="6274464"/>
            <a:ext cx="406400" cy="40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11"/>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GB" sz="3200">
                <a:latin typeface="Calibri"/>
                <a:ea typeface="Calibri"/>
                <a:cs typeface="Calibri"/>
                <a:sym typeface="Calibri"/>
              </a:rPr>
              <a:t>1. Forecast metric must be relevant to impacts of drought</a:t>
            </a:r>
            <a:endParaRPr/>
          </a:p>
        </p:txBody>
      </p:sp>
      <p:pic>
        <p:nvPicPr>
          <p:cNvPr descr="Affiliations — Helen Greatrex" id="225" name="Google Shape;225;p11"/>
          <p:cNvPicPr preferRelativeResize="0"/>
          <p:nvPr/>
        </p:nvPicPr>
        <p:blipFill rotWithShape="1">
          <a:blip r:embed="rId3">
            <a:alphaModFix/>
          </a:blip>
          <a:srcRect b="0" l="0" r="0" t="0"/>
          <a:stretch/>
        </p:blipFill>
        <p:spPr>
          <a:xfrm>
            <a:off x="10050494" y="768924"/>
            <a:ext cx="1958109" cy="936793"/>
          </a:xfrm>
          <a:prstGeom prst="rect">
            <a:avLst/>
          </a:prstGeom>
          <a:noFill/>
          <a:ln>
            <a:noFill/>
          </a:ln>
        </p:spPr>
      </p:pic>
      <p:pic>
        <p:nvPicPr>
          <p:cNvPr descr="Cattle illegally grazing into the | Stock Photo" id="226" name="Google Shape;226;p11"/>
          <p:cNvPicPr preferRelativeResize="0"/>
          <p:nvPr/>
        </p:nvPicPr>
        <p:blipFill rotWithShape="1">
          <a:blip r:embed="rId4">
            <a:alphaModFix/>
          </a:blip>
          <a:srcRect b="13203" l="0" r="18735" t="0"/>
          <a:stretch/>
        </p:blipFill>
        <p:spPr>
          <a:xfrm>
            <a:off x="627668" y="3022664"/>
            <a:ext cx="5087024" cy="3624026"/>
          </a:xfrm>
          <a:prstGeom prst="rect">
            <a:avLst/>
          </a:prstGeom>
          <a:noFill/>
          <a:ln>
            <a:noFill/>
          </a:ln>
        </p:spPr>
      </p:pic>
      <p:pic>
        <p:nvPicPr>
          <p:cNvPr descr="Charcoal rot: a threat to staple food crops in South Africa" id="227" name="Google Shape;227;p11"/>
          <p:cNvPicPr preferRelativeResize="0"/>
          <p:nvPr/>
        </p:nvPicPr>
        <p:blipFill rotWithShape="1">
          <a:blip r:embed="rId5">
            <a:alphaModFix/>
          </a:blip>
          <a:srcRect b="0" l="0" r="0" t="0"/>
          <a:stretch/>
        </p:blipFill>
        <p:spPr>
          <a:xfrm>
            <a:off x="6287144" y="3022664"/>
            <a:ext cx="5438975" cy="3624026"/>
          </a:xfrm>
          <a:prstGeom prst="rect">
            <a:avLst/>
          </a:prstGeom>
          <a:noFill/>
          <a:ln>
            <a:noFill/>
          </a:ln>
        </p:spPr>
      </p:pic>
      <p:sp>
        <p:nvSpPr>
          <p:cNvPr id="228" name="Google Shape;228;p11"/>
          <p:cNvSpPr txBox="1"/>
          <p:nvPr/>
        </p:nvSpPr>
        <p:spPr>
          <a:xfrm>
            <a:off x="4840848" y="1092566"/>
            <a:ext cx="2510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FOOD INSECURITY</a:t>
            </a:r>
            <a:endParaRPr/>
          </a:p>
        </p:txBody>
      </p:sp>
      <p:sp>
        <p:nvSpPr>
          <p:cNvPr id="229" name="Google Shape;229;p11"/>
          <p:cNvSpPr txBox="1"/>
          <p:nvPr/>
        </p:nvSpPr>
        <p:spPr>
          <a:xfrm>
            <a:off x="1840817" y="1545899"/>
            <a:ext cx="21990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Calibri"/>
                <a:ea typeface="Calibri"/>
                <a:cs typeface="Calibri"/>
                <a:sym typeface="Calibri"/>
              </a:rPr>
              <a:t>Pasture availability</a:t>
            </a:r>
            <a:endParaRPr/>
          </a:p>
        </p:txBody>
      </p:sp>
      <p:sp>
        <p:nvSpPr>
          <p:cNvPr id="230" name="Google Shape;230;p11"/>
          <p:cNvSpPr txBox="1"/>
          <p:nvPr/>
        </p:nvSpPr>
        <p:spPr>
          <a:xfrm>
            <a:off x="8270605" y="1525618"/>
            <a:ext cx="125713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Calibri"/>
                <a:ea typeface="Calibri"/>
                <a:cs typeface="Calibri"/>
                <a:sym typeface="Calibri"/>
              </a:rPr>
              <a:t>Crop yield</a:t>
            </a:r>
            <a:endParaRPr/>
          </a:p>
        </p:txBody>
      </p:sp>
      <p:cxnSp>
        <p:nvCxnSpPr>
          <p:cNvPr id="231" name="Google Shape;231;p11"/>
          <p:cNvCxnSpPr>
            <a:stCxn id="228" idx="1"/>
            <a:endCxn id="229" idx="3"/>
          </p:cNvCxnSpPr>
          <p:nvPr/>
        </p:nvCxnSpPr>
        <p:spPr>
          <a:xfrm flipH="1">
            <a:off x="4039848" y="1323399"/>
            <a:ext cx="801000" cy="422700"/>
          </a:xfrm>
          <a:prstGeom prst="straightConnector1">
            <a:avLst/>
          </a:prstGeom>
          <a:noFill/>
          <a:ln cap="flat" cmpd="sng" w="38100">
            <a:solidFill>
              <a:srgbClr val="C00000"/>
            </a:solidFill>
            <a:prstDash val="solid"/>
            <a:miter lim="800000"/>
            <a:headEnd len="sm" w="sm" type="none"/>
            <a:tailEnd len="med" w="med" type="triangle"/>
          </a:ln>
        </p:spPr>
      </p:cxnSp>
      <p:cxnSp>
        <p:nvCxnSpPr>
          <p:cNvPr id="232" name="Google Shape;232;p11"/>
          <p:cNvCxnSpPr>
            <a:stCxn id="228" idx="3"/>
            <a:endCxn id="230" idx="1"/>
          </p:cNvCxnSpPr>
          <p:nvPr/>
        </p:nvCxnSpPr>
        <p:spPr>
          <a:xfrm>
            <a:off x="7351151" y="1323399"/>
            <a:ext cx="919500" cy="402300"/>
          </a:xfrm>
          <a:prstGeom prst="straightConnector1">
            <a:avLst/>
          </a:prstGeom>
          <a:noFill/>
          <a:ln cap="flat" cmpd="sng" w="38100">
            <a:solidFill>
              <a:srgbClr val="C00000"/>
            </a:solidFill>
            <a:prstDash val="solid"/>
            <a:miter lim="800000"/>
            <a:headEnd len="sm" w="sm" type="none"/>
            <a:tailEnd len="med" w="med" type="triangle"/>
          </a:ln>
        </p:spPr>
      </p:cxnSp>
      <p:sp>
        <p:nvSpPr>
          <p:cNvPr id="233" name="Google Shape;233;p11"/>
          <p:cNvSpPr txBox="1"/>
          <p:nvPr/>
        </p:nvSpPr>
        <p:spPr>
          <a:xfrm>
            <a:off x="1156367" y="1910339"/>
            <a:ext cx="35679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Vegetation Condition Index (VCI)</a:t>
            </a:r>
            <a:endParaRPr/>
          </a:p>
        </p:txBody>
      </p:sp>
      <p:sp>
        <p:nvSpPr>
          <p:cNvPr id="234" name="Google Shape;234;p11"/>
          <p:cNvSpPr txBox="1"/>
          <p:nvPr/>
        </p:nvSpPr>
        <p:spPr>
          <a:xfrm>
            <a:off x="7917335" y="1910339"/>
            <a:ext cx="20166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Maize production</a:t>
            </a:r>
            <a:endParaRPr/>
          </a:p>
        </p:txBody>
      </p:sp>
      <p:sp>
        <p:nvSpPr>
          <p:cNvPr id="235" name="Google Shape;235;p11"/>
          <p:cNvSpPr txBox="1"/>
          <p:nvPr/>
        </p:nvSpPr>
        <p:spPr>
          <a:xfrm>
            <a:off x="2166675" y="2514446"/>
            <a:ext cx="15473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Soil moisture</a:t>
            </a:r>
            <a:endParaRPr/>
          </a:p>
        </p:txBody>
      </p:sp>
      <p:sp>
        <p:nvSpPr>
          <p:cNvPr id="236" name="Google Shape;236;p11"/>
          <p:cNvSpPr txBox="1"/>
          <p:nvPr/>
        </p:nvSpPr>
        <p:spPr>
          <a:xfrm>
            <a:off x="6634195" y="2514446"/>
            <a:ext cx="489300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Water Requirement Satisfaction Index (WRSI)</a:t>
            </a:r>
            <a:endParaRPr/>
          </a:p>
        </p:txBody>
      </p:sp>
      <p:sp>
        <p:nvSpPr>
          <p:cNvPr id="237" name="Google Shape;237;p11"/>
          <p:cNvSpPr txBox="1"/>
          <p:nvPr/>
        </p:nvSpPr>
        <p:spPr>
          <a:xfrm rot="5400000">
            <a:off x="2771070" y="2209883"/>
            <a:ext cx="3385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rgbClr val="C00000"/>
                </a:solidFill>
                <a:latin typeface="Calibri"/>
                <a:ea typeface="Calibri"/>
                <a:cs typeface="Calibri"/>
                <a:sym typeface="Calibri"/>
              </a:rPr>
              <a:t>~</a:t>
            </a:r>
            <a:endParaRPr/>
          </a:p>
        </p:txBody>
      </p:sp>
      <p:sp>
        <p:nvSpPr>
          <p:cNvPr id="238" name="Google Shape;238;p11"/>
          <p:cNvSpPr txBox="1"/>
          <p:nvPr/>
        </p:nvSpPr>
        <p:spPr>
          <a:xfrm rot="5400000">
            <a:off x="8648862" y="2220603"/>
            <a:ext cx="3385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rgbClr val="C00000"/>
                </a:solidFill>
                <a:latin typeface="Calibri"/>
                <a:ea typeface="Calibri"/>
                <a:cs typeface="Calibri"/>
                <a:sym typeface="Calibri"/>
              </a:rPr>
              <a:t>~</a:t>
            </a:r>
            <a:endParaRPr/>
          </a:p>
        </p:txBody>
      </p:sp>
      <p:pic>
        <p:nvPicPr>
          <p:cNvPr id="239" name="Google Shape;239;p11"/>
          <p:cNvPicPr preferRelativeResize="0"/>
          <p:nvPr/>
        </p:nvPicPr>
        <p:blipFill rotWithShape="1">
          <a:blip r:embed="rId6">
            <a:alphaModFix/>
          </a:blip>
          <a:srcRect b="0" l="0" r="0" t="0"/>
          <a:stretch/>
        </p:blipFill>
        <p:spPr>
          <a:xfrm>
            <a:off x="121682" y="6346687"/>
            <a:ext cx="406400" cy="40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2"/>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GB" sz="3200">
                <a:latin typeface="Calibri"/>
                <a:ea typeface="Calibri"/>
                <a:cs typeface="Calibri"/>
                <a:sym typeface="Calibri"/>
              </a:rPr>
              <a:t>2. Forecast must be reliable with sufficient lead-time</a:t>
            </a:r>
            <a:endParaRPr/>
          </a:p>
        </p:txBody>
      </p:sp>
      <p:pic>
        <p:nvPicPr>
          <p:cNvPr descr="Affiliations — Helen Greatrex" id="246" name="Google Shape;246;p12"/>
          <p:cNvPicPr preferRelativeResize="0"/>
          <p:nvPr/>
        </p:nvPicPr>
        <p:blipFill rotWithShape="1">
          <a:blip r:embed="rId3">
            <a:alphaModFix/>
          </a:blip>
          <a:srcRect b="0" l="0" r="0" t="0"/>
          <a:stretch/>
        </p:blipFill>
        <p:spPr>
          <a:xfrm>
            <a:off x="10000252" y="238899"/>
            <a:ext cx="1958109" cy="936793"/>
          </a:xfrm>
          <a:prstGeom prst="rect">
            <a:avLst/>
          </a:prstGeom>
          <a:noFill/>
          <a:ln>
            <a:noFill/>
          </a:ln>
        </p:spPr>
      </p:pic>
      <p:pic>
        <p:nvPicPr>
          <p:cNvPr id="247" name="Google Shape;247;p12"/>
          <p:cNvPicPr preferRelativeResize="0"/>
          <p:nvPr/>
        </p:nvPicPr>
        <p:blipFill rotWithShape="1">
          <a:blip r:embed="rId4">
            <a:alphaModFix/>
          </a:blip>
          <a:srcRect b="15856" l="52116" r="2461" t="30540"/>
          <a:stretch/>
        </p:blipFill>
        <p:spPr>
          <a:xfrm>
            <a:off x="1297586" y="1843671"/>
            <a:ext cx="9552977" cy="3170658"/>
          </a:xfrm>
          <a:prstGeom prst="rect">
            <a:avLst/>
          </a:prstGeom>
          <a:noFill/>
          <a:ln>
            <a:noFill/>
          </a:ln>
        </p:spPr>
      </p:pic>
      <p:sp>
        <p:nvSpPr>
          <p:cNvPr id="248" name="Google Shape;248;p12"/>
          <p:cNvSpPr/>
          <p:nvPr/>
        </p:nvSpPr>
        <p:spPr>
          <a:xfrm>
            <a:off x="2118375" y="3169234"/>
            <a:ext cx="1668026" cy="1637881"/>
          </a:xfrm>
          <a:prstGeom prst="ellipse">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9" name="Google Shape;249;p12"/>
          <p:cNvCxnSpPr/>
          <p:nvPr/>
        </p:nvCxnSpPr>
        <p:spPr>
          <a:xfrm>
            <a:off x="2942340" y="5014328"/>
            <a:ext cx="6340510" cy="0"/>
          </a:xfrm>
          <a:prstGeom prst="straightConnector1">
            <a:avLst/>
          </a:prstGeom>
          <a:noFill/>
          <a:ln cap="flat" cmpd="sng" w="76200">
            <a:solidFill>
              <a:srgbClr val="C00000"/>
            </a:solidFill>
            <a:prstDash val="solid"/>
            <a:miter lim="800000"/>
            <a:headEnd len="sm" w="sm" type="none"/>
            <a:tailEnd len="med" w="med" type="stealth"/>
          </a:ln>
        </p:spPr>
      </p:cxnSp>
      <p:sp>
        <p:nvSpPr>
          <p:cNvPr id="250" name="Google Shape;250;p12"/>
          <p:cNvSpPr txBox="1"/>
          <p:nvPr/>
        </p:nvSpPr>
        <p:spPr>
          <a:xfrm>
            <a:off x="1977698" y="2962020"/>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1.</a:t>
            </a:r>
            <a:endParaRPr/>
          </a:p>
        </p:txBody>
      </p:sp>
      <p:sp>
        <p:nvSpPr>
          <p:cNvPr id="251" name="Google Shape;251;p12"/>
          <p:cNvSpPr txBox="1"/>
          <p:nvPr/>
        </p:nvSpPr>
        <p:spPr>
          <a:xfrm>
            <a:off x="5669786" y="4525409"/>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2.</a:t>
            </a:r>
            <a:endParaRPr/>
          </a:p>
        </p:txBody>
      </p:sp>
      <p:sp>
        <p:nvSpPr>
          <p:cNvPr id="252" name="Google Shape;252;p12"/>
          <p:cNvSpPr txBox="1"/>
          <p:nvPr/>
        </p:nvSpPr>
        <p:spPr>
          <a:xfrm>
            <a:off x="10584509" y="6519446"/>
            <a:ext cx="16074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chemeClr val="dk1"/>
                </a:solidFill>
                <a:latin typeface="Calibri"/>
                <a:ea typeface="Calibri"/>
                <a:cs typeface="Calibri"/>
                <a:sym typeface="Calibri"/>
              </a:rPr>
              <a:t>Image</a:t>
            </a:r>
            <a:r>
              <a:rPr lang="en-GB" sz="1600">
                <a:solidFill>
                  <a:schemeClr val="dk1"/>
                </a:solidFill>
                <a:latin typeface="Calibri"/>
                <a:ea typeface="Calibri"/>
                <a:cs typeface="Calibri"/>
                <a:sym typeface="Calibri"/>
              </a:rPr>
              <a:t>: Red Cross</a:t>
            </a:r>
            <a:endParaRPr/>
          </a:p>
        </p:txBody>
      </p:sp>
      <p:pic>
        <p:nvPicPr>
          <p:cNvPr id="253" name="Google Shape;253;p12"/>
          <p:cNvPicPr preferRelativeResize="0"/>
          <p:nvPr/>
        </p:nvPicPr>
        <p:blipFill rotWithShape="1">
          <a:blip r:embed="rId5">
            <a:alphaModFix/>
          </a:blip>
          <a:srcRect b="0" l="0" r="0" t="0"/>
          <a:stretch/>
        </p:blipFill>
        <p:spPr>
          <a:xfrm>
            <a:off x="237435" y="6282323"/>
            <a:ext cx="406400" cy="40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13"/>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GB" sz="3200">
                <a:latin typeface="Calibri"/>
                <a:ea typeface="Calibri"/>
                <a:cs typeface="Calibri"/>
                <a:sym typeface="Calibri"/>
              </a:rPr>
              <a:t>2. Forecast must be reliable with sufficient lead-time</a:t>
            </a:r>
            <a:endParaRPr/>
          </a:p>
        </p:txBody>
      </p:sp>
      <p:pic>
        <p:nvPicPr>
          <p:cNvPr descr="Affiliations — Helen Greatrex" id="260" name="Google Shape;260;p13"/>
          <p:cNvPicPr preferRelativeResize="0"/>
          <p:nvPr/>
        </p:nvPicPr>
        <p:blipFill rotWithShape="1">
          <a:blip r:embed="rId3">
            <a:alphaModFix/>
          </a:blip>
          <a:srcRect b="0" l="0" r="0" t="0"/>
          <a:stretch/>
        </p:blipFill>
        <p:spPr>
          <a:xfrm>
            <a:off x="10000252" y="238899"/>
            <a:ext cx="1958109" cy="936793"/>
          </a:xfrm>
          <a:prstGeom prst="rect">
            <a:avLst/>
          </a:prstGeom>
          <a:noFill/>
          <a:ln>
            <a:noFill/>
          </a:ln>
        </p:spPr>
      </p:pic>
      <p:pic>
        <p:nvPicPr>
          <p:cNvPr id="261" name="Google Shape;261;p13"/>
          <p:cNvPicPr preferRelativeResize="0"/>
          <p:nvPr/>
        </p:nvPicPr>
        <p:blipFill rotWithShape="1">
          <a:blip r:embed="rId4">
            <a:alphaModFix/>
          </a:blip>
          <a:srcRect b="0" l="0" r="0" t="0"/>
          <a:stretch/>
        </p:blipFill>
        <p:spPr>
          <a:xfrm>
            <a:off x="1341437" y="984070"/>
            <a:ext cx="5511539" cy="5783187"/>
          </a:xfrm>
          <a:prstGeom prst="rect">
            <a:avLst/>
          </a:prstGeom>
          <a:noFill/>
          <a:ln>
            <a:noFill/>
          </a:ln>
        </p:spPr>
      </p:pic>
      <p:sp>
        <p:nvSpPr>
          <p:cNvPr id="262" name="Google Shape;262;p13"/>
          <p:cNvSpPr/>
          <p:nvPr/>
        </p:nvSpPr>
        <p:spPr>
          <a:xfrm>
            <a:off x="6934185" y="4583274"/>
            <a:ext cx="4378602"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Skill of TAMSAT-ALERT soil moisture forecasts as the season progresses. </a:t>
            </a:r>
            <a:r>
              <a:rPr lang="en-GB" sz="1400">
                <a:solidFill>
                  <a:schemeClr val="dk1"/>
                </a:solidFill>
                <a:latin typeface="Calibri"/>
                <a:ea typeface="Calibri"/>
                <a:cs typeface="Calibri"/>
                <a:sym typeface="Calibri"/>
              </a:rPr>
              <a:t>The first column shows the correlation between mean seasonal soil moisture, WRSI, VCI and yield against the forecast soil moisture ensemble mean. The second column shows the ROC scores of the ensemble mean for identifying &lt;20th percentile seasonal soil moisture, WRSI, VCI and yield, at a range of lead times.</a:t>
            </a:r>
            <a:endParaRPr/>
          </a:p>
        </p:txBody>
      </p:sp>
      <p:cxnSp>
        <p:nvCxnSpPr>
          <p:cNvPr id="263" name="Google Shape;263;p13"/>
          <p:cNvCxnSpPr/>
          <p:nvPr/>
        </p:nvCxnSpPr>
        <p:spPr>
          <a:xfrm rot="10800000">
            <a:off x="6889615" y="6429300"/>
            <a:ext cx="4423172" cy="0"/>
          </a:xfrm>
          <a:prstGeom prst="straightConnector1">
            <a:avLst/>
          </a:prstGeom>
          <a:noFill/>
          <a:ln cap="flat" cmpd="sng" w="19050">
            <a:solidFill>
              <a:schemeClr val="dk1"/>
            </a:solidFill>
            <a:prstDash val="solid"/>
            <a:miter lim="800000"/>
            <a:headEnd len="sm" w="sm" type="none"/>
            <a:tailEnd len="med" w="med" type="stealth"/>
          </a:ln>
        </p:spPr>
      </p:cxnSp>
      <p:cxnSp>
        <p:nvCxnSpPr>
          <p:cNvPr id="264" name="Google Shape;264;p13"/>
          <p:cNvCxnSpPr/>
          <p:nvPr/>
        </p:nvCxnSpPr>
        <p:spPr>
          <a:xfrm>
            <a:off x="11312787" y="4613418"/>
            <a:ext cx="0" cy="1815882"/>
          </a:xfrm>
          <a:prstGeom prst="straightConnector1">
            <a:avLst/>
          </a:prstGeom>
          <a:noFill/>
          <a:ln cap="flat" cmpd="sng" w="19050">
            <a:solidFill>
              <a:schemeClr val="dk1"/>
            </a:solidFill>
            <a:prstDash val="solid"/>
            <a:miter lim="800000"/>
            <a:headEnd len="sm" w="sm" type="none"/>
            <a:tailEnd len="sm" w="sm" type="none"/>
          </a:ln>
        </p:spPr>
      </p:cxnSp>
      <p:pic>
        <p:nvPicPr>
          <p:cNvPr id="265" name="Google Shape;265;p13"/>
          <p:cNvPicPr preferRelativeResize="0"/>
          <p:nvPr/>
        </p:nvPicPr>
        <p:blipFill rotWithShape="1">
          <a:blip r:embed="rId5">
            <a:alphaModFix/>
          </a:blip>
          <a:srcRect b="0" l="0" r="0" t="0"/>
          <a:stretch/>
        </p:blipFill>
        <p:spPr>
          <a:xfrm>
            <a:off x="1665046" y="1175692"/>
            <a:ext cx="2373554" cy="1789438"/>
          </a:xfrm>
          <a:prstGeom prst="rect">
            <a:avLst/>
          </a:prstGeom>
          <a:noFill/>
          <a:ln>
            <a:noFill/>
          </a:ln>
        </p:spPr>
      </p:pic>
      <p:pic>
        <p:nvPicPr>
          <p:cNvPr id="266" name="Google Shape;266;p13"/>
          <p:cNvPicPr preferRelativeResize="0"/>
          <p:nvPr/>
        </p:nvPicPr>
        <p:blipFill rotWithShape="1">
          <a:blip r:embed="rId6">
            <a:alphaModFix/>
          </a:blip>
          <a:srcRect b="0" l="0" r="0" t="0"/>
          <a:stretch/>
        </p:blipFill>
        <p:spPr>
          <a:xfrm>
            <a:off x="1665046" y="3076755"/>
            <a:ext cx="2385918" cy="1789438"/>
          </a:xfrm>
          <a:prstGeom prst="rect">
            <a:avLst/>
          </a:prstGeom>
          <a:noFill/>
          <a:ln>
            <a:noFill/>
          </a:ln>
        </p:spPr>
      </p:pic>
      <p:pic>
        <p:nvPicPr>
          <p:cNvPr id="267" name="Google Shape;267;p13"/>
          <p:cNvPicPr preferRelativeResize="0"/>
          <p:nvPr/>
        </p:nvPicPr>
        <p:blipFill rotWithShape="1">
          <a:blip r:embed="rId7">
            <a:alphaModFix/>
          </a:blip>
          <a:srcRect b="0" l="0" r="0" t="0"/>
          <a:stretch/>
        </p:blipFill>
        <p:spPr>
          <a:xfrm>
            <a:off x="4235199" y="1171935"/>
            <a:ext cx="2380986" cy="1785739"/>
          </a:xfrm>
          <a:prstGeom prst="rect">
            <a:avLst/>
          </a:prstGeom>
          <a:noFill/>
          <a:ln>
            <a:noFill/>
          </a:ln>
        </p:spPr>
      </p:pic>
      <p:pic>
        <p:nvPicPr>
          <p:cNvPr id="268" name="Google Shape;268;p13"/>
          <p:cNvPicPr preferRelativeResize="0"/>
          <p:nvPr/>
        </p:nvPicPr>
        <p:blipFill rotWithShape="1">
          <a:blip r:embed="rId8">
            <a:alphaModFix/>
          </a:blip>
          <a:srcRect b="0" l="0" r="0" t="0"/>
          <a:stretch/>
        </p:blipFill>
        <p:spPr>
          <a:xfrm>
            <a:off x="4235199" y="3078848"/>
            <a:ext cx="2380986" cy="1785739"/>
          </a:xfrm>
          <a:prstGeom prst="rect">
            <a:avLst/>
          </a:prstGeom>
          <a:noFill/>
          <a:ln>
            <a:noFill/>
          </a:ln>
        </p:spPr>
      </p:pic>
      <p:pic>
        <p:nvPicPr>
          <p:cNvPr id="269" name="Google Shape;269;p13"/>
          <p:cNvPicPr preferRelativeResize="0"/>
          <p:nvPr/>
        </p:nvPicPr>
        <p:blipFill rotWithShape="1">
          <a:blip r:embed="rId9">
            <a:alphaModFix/>
          </a:blip>
          <a:srcRect b="0" l="0" r="0" t="0"/>
          <a:stretch/>
        </p:blipFill>
        <p:spPr>
          <a:xfrm>
            <a:off x="1596764" y="4955544"/>
            <a:ext cx="2441836" cy="1789437"/>
          </a:xfrm>
          <a:prstGeom prst="rect">
            <a:avLst/>
          </a:prstGeom>
          <a:noFill/>
          <a:ln>
            <a:noFill/>
          </a:ln>
        </p:spPr>
      </p:pic>
      <p:pic>
        <p:nvPicPr>
          <p:cNvPr id="270" name="Google Shape;270;p13"/>
          <p:cNvPicPr preferRelativeResize="0"/>
          <p:nvPr/>
        </p:nvPicPr>
        <p:blipFill rotWithShape="1">
          <a:blip r:embed="rId10">
            <a:alphaModFix/>
          </a:blip>
          <a:srcRect b="0" l="0" r="0" t="0"/>
          <a:stretch/>
        </p:blipFill>
        <p:spPr>
          <a:xfrm>
            <a:off x="4235199" y="4955544"/>
            <a:ext cx="2380986" cy="1785740"/>
          </a:xfrm>
          <a:prstGeom prst="rect">
            <a:avLst/>
          </a:prstGeom>
          <a:noFill/>
          <a:ln>
            <a:noFill/>
          </a:ln>
        </p:spPr>
      </p:pic>
      <p:pic>
        <p:nvPicPr>
          <p:cNvPr id="271" name="Google Shape;271;p13"/>
          <p:cNvPicPr preferRelativeResize="0"/>
          <p:nvPr/>
        </p:nvPicPr>
        <p:blipFill rotWithShape="1">
          <a:blip r:embed="rId11">
            <a:alphaModFix/>
          </a:blip>
          <a:srcRect b="0" l="0" r="0" t="0"/>
          <a:stretch/>
        </p:blipFill>
        <p:spPr>
          <a:xfrm>
            <a:off x="6747384" y="1205836"/>
            <a:ext cx="4707633" cy="2886804"/>
          </a:xfrm>
          <a:prstGeom prst="rect">
            <a:avLst/>
          </a:prstGeom>
          <a:noFill/>
          <a:ln>
            <a:noFill/>
          </a:ln>
        </p:spPr>
      </p:pic>
      <p:pic>
        <p:nvPicPr>
          <p:cNvPr id="272" name="Google Shape;272;p13"/>
          <p:cNvPicPr preferRelativeResize="0"/>
          <p:nvPr/>
        </p:nvPicPr>
        <p:blipFill rotWithShape="1">
          <a:blip r:embed="rId12">
            <a:alphaModFix/>
          </a:blip>
          <a:srcRect b="0" l="0" r="0" t="0"/>
          <a:stretch/>
        </p:blipFill>
        <p:spPr>
          <a:xfrm>
            <a:off x="228600" y="6226100"/>
            <a:ext cx="406400" cy="40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14"/>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Summary</a:t>
            </a:r>
            <a:endParaRPr/>
          </a:p>
        </p:txBody>
      </p:sp>
      <p:pic>
        <p:nvPicPr>
          <p:cNvPr descr="Affiliations — Helen Greatrex" id="279" name="Google Shape;279;p14"/>
          <p:cNvPicPr preferRelativeResize="0"/>
          <p:nvPr/>
        </p:nvPicPr>
        <p:blipFill rotWithShape="1">
          <a:blip r:embed="rId3">
            <a:alphaModFix/>
          </a:blip>
          <a:srcRect b="0" l="0" r="0" t="0"/>
          <a:stretch/>
        </p:blipFill>
        <p:spPr>
          <a:xfrm>
            <a:off x="10089512" y="194385"/>
            <a:ext cx="1958109" cy="936793"/>
          </a:xfrm>
          <a:prstGeom prst="rect">
            <a:avLst/>
          </a:prstGeom>
          <a:noFill/>
          <a:ln>
            <a:noFill/>
          </a:ln>
        </p:spPr>
      </p:pic>
      <p:sp>
        <p:nvSpPr>
          <p:cNvPr id="280" name="Google Shape;280;p14"/>
          <p:cNvSpPr txBox="1"/>
          <p:nvPr/>
        </p:nvSpPr>
        <p:spPr>
          <a:xfrm>
            <a:off x="1445590" y="4808700"/>
            <a:ext cx="9300816" cy="1318181"/>
          </a:xfrm>
          <a:prstGeom prst="rect">
            <a:avLst/>
          </a:prstGeom>
          <a:solidFill>
            <a:schemeClr val="lt1"/>
          </a:solidFill>
          <a:ln cap="flat" cmpd="sng" w="3810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800"/>
              <a:buFont typeface="Calibri"/>
              <a:buAutoNum type="arabicPeriod"/>
            </a:pPr>
            <a:r>
              <a:rPr b="1" lang="en-GB" sz="2800">
                <a:solidFill>
                  <a:schemeClr val="dk1"/>
                </a:solidFill>
                <a:latin typeface="Calibri"/>
                <a:ea typeface="Calibri"/>
                <a:cs typeface="Calibri"/>
                <a:sym typeface="Calibri"/>
              </a:rPr>
              <a:t>Forecast metric must be relevant to the impacts of drought</a:t>
            </a:r>
            <a:endParaRPr/>
          </a:p>
          <a:p>
            <a:pPr indent="-342900" lvl="0" marL="342900" marR="0" rtl="0" algn="l">
              <a:lnSpc>
                <a:spcPct val="150000"/>
              </a:lnSpc>
              <a:spcBef>
                <a:spcPts val="0"/>
              </a:spcBef>
              <a:spcAft>
                <a:spcPts val="0"/>
              </a:spcAft>
              <a:buClr>
                <a:schemeClr val="dk1"/>
              </a:buClr>
              <a:buSzPts val="2800"/>
              <a:buFont typeface="Calibri"/>
              <a:buAutoNum type="arabicPeriod"/>
            </a:pPr>
            <a:r>
              <a:rPr b="1" lang="en-GB" sz="2800">
                <a:solidFill>
                  <a:schemeClr val="dk1"/>
                </a:solidFill>
                <a:latin typeface="Calibri"/>
                <a:ea typeface="Calibri"/>
                <a:cs typeface="Calibri"/>
                <a:sym typeface="Calibri"/>
              </a:rPr>
              <a:t>Forecast must be reliable with sufficient lead-time</a:t>
            </a:r>
            <a:endParaRPr/>
          </a:p>
        </p:txBody>
      </p:sp>
      <p:pic>
        <p:nvPicPr>
          <p:cNvPr id="281" name="Google Shape;281;p14"/>
          <p:cNvPicPr preferRelativeResize="0"/>
          <p:nvPr/>
        </p:nvPicPr>
        <p:blipFill rotWithShape="1">
          <a:blip r:embed="rId4">
            <a:alphaModFix/>
          </a:blip>
          <a:srcRect b="15856" l="52116" r="2461" t="30540"/>
          <a:stretch/>
        </p:blipFill>
        <p:spPr>
          <a:xfrm>
            <a:off x="1319510" y="1245478"/>
            <a:ext cx="9552977" cy="3170658"/>
          </a:xfrm>
          <a:prstGeom prst="rect">
            <a:avLst/>
          </a:prstGeom>
          <a:noFill/>
          <a:ln>
            <a:noFill/>
          </a:ln>
        </p:spPr>
      </p:pic>
      <p:sp>
        <p:nvSpPr>
          <p:cNvPr id="282" name="Google Shape;282;p14"/>
          <p:cNvSpPr txBox="1"/>
          <p:nvPr/>
        </p:nvSpPr>
        <p:spPr>
          <a:xfrm>
            <a:off x="10584509" y="6519446"/>
            <a:ext cx="16074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chemeClr val="dk1"/>
                </a:solidFill>
                <a:latin typeface="Calibri"/>
                <a:ea typeface="Calibri"/>
                <a:cs typeface="Calibri"/>
                <a:sym typeface="Calibri"/>
              </a:rPr>
              <a:t>Image</a:t>
            </a:r>
            <a:r>
              <a:rPr lang="en-GB" sz="1600">
                <a:solidFill>
                  <a:schemeClr val="dk1"/>
                </a:solidFill>
                <a:latin typeface="Calibri"/>
                <a:ea typeface="Calibri"/>
                <a:cs typeface="Calibri"/>
                <a:sym typeface="Calibri"/>
              </a:rPr>
              <a:t>: Red Cross</a:t>
            </a:r>
            <a:endParaRPr/>
          </a:p>
        </p:txBody>
      </p:sp>
      <p:sp>
        <p:nvSpPr>
          <p:cNvPr id="283" name="Google Shape;283;p14"/>
          <p:cNvSpPr/>
          <p:nvPr/>
        </p:nvSpPr>
        <p:spPr>
          <a:xfrm>
            <a:off x="2140299" y="2571041"/>
            <a:ext cx="1668026" cy="1637881"/>
          </a:xfrm>
          <a:prstGeom prst="ellipse">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4" name="Google Shape;284;p14"/>
          <p:cNvCxnSpPr/>
          <p:nvPr/>
        </p:nvCxnSpPr>
        <p:spPr>
          <a:xfrm>
            <a:off x="2964264" y="4416135"/>
            <a:ext cx="6340510" cy="0"/>
          </a:xfrm>
          <a:prstGeom prst="straightConnector1">
            <a:avLst/>
          </a:prstGeom>
          <a:noFill/>
          <a:ln cap="flat" cmpd="sng" w="76200">
            <a:solidFill>
              <a:srgbClr val="C00000"/>
            </a:solidFill>
            <a:prstDash val="solid"/>
            <a:miter lim="800000"/>
            <a:headEnd len="sm" w="sm" type="none"/>
            <a:tailEnd len="med" w="med" type="stealth"/>
          </a:ln>
        </p:spPr>
      </p:cxnSp>
      <p:sp>
        <p:nvSpPr>
          <p:cNvPr id="285" name="Google Shape;285;p14"/>
          <p:cNvSpPr txBox="1"/>
          <p:nvPr/>
        </p:nvSpPr>
        <p:spPr>
          <a:xfrm>
            <a:off x="1999622" y="2363827"/>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1.</a:t>
            </a:r>
            <a:endParaRPr/>
          </a:p>
        </p:txBody>
      </p:sp>
      <p:sp>
        <p:nvSpPr>
          <p:cNvPr id="286" name="Google Shape;286;p14"/>
          <p:cNvSpPr txBox="1"/>
          <p:nvPr/>
        </p:nvSpPr>
        <p:spPr>
          <a:xfrm>
            <a:off x="5691710" y="3927216"/>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2.</a:t>
            </a:r>
            <a:endParaRPr/>
          </a:p>
        </p:txBody>
      </p:sp>
      <p:pic>
        <p:nvPicPr>
          <p:cNvPr id="287" name="Google Shape;287;p14"/>
          <p:cNvPicPr preferRelativeResize="0"/>
          <p:nvPr/>
        </p:nvPicPr>
        <p:blipFill rotWithShape="1">
          <a:blip r:embed="rId5">
            <a:alphaModFix/>
          </a:blip>
          <a:srcRect b="0" l="0" r="0" t="0"/>
          <a:stretch/>
        </p:blipFill>
        <p:spPr>
          <a:xfrm>
            <a:off x="227496" y="6282323"/>
            <a:ext cx="406400" cy="40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Operational forecasts</a:t>
            </a:r>
            <a:endParaRPr/>
          </a:p>
        </p:txBody>
      </p:sp>
      <p:pic>
        <p:nvPicPr>
          <p:cNvPr descr="Affiliations — Helen Greatrex" id="294" name="Google Shape;294;p15"/>
          <p:cNvPicPr preferRelativeResize="0"/>
          <p:nvPr/>
        </p:nvPicPr>
        <p:blipFill rotWithShape="1">
          <a:blip r:embed="rId3">
            <a:alphaModFix/>
          </a:blip>
          <a:srcRect b="0" l="0" r="0" t="0"/>
          <a:stretch/>
        </p:blipFill>
        <p:spPr>
          <a:xfrm>
            <a:off x="10089512" y="194385"/>
            <a:ext cx="1958109" cy="936793"/>
          </a:xfrm>
          <a:prstGeom prst="rect">
            <a:avLst/>
          </a:prstGeom>
          <a:noFill/>
          <a:ln>
            <a:noFill/>
          </a:ln>
        </p:spPr>
      </p:pic>
      <p:pic>
        <p:nvPicPr>
          <p:cNvPr id="295" name="Google Shape;295;p15"/>
          <p:cNvPicPr preferRelativeResize="0"/>
          <p:nvPr/>
        </p:nvPicPr>
        <p:blipFill rotWithShape="1">
          <a:blip r:embed="rId4">
            <a:alphaModFix/>
          </a:blip>
          <a:srcRect b="4444" l="66164" r="16491" t="6466"/>
          <a:stretch/>
        </p:blipFill>
        <p:spPr>
          <a:xfrm>
            <a:off x="7334172" y="954592"/>
            <a:ext cx="4011385" cy="5795456"/>
          </a:xfrm>
          <a:prstGeom prst="rect">
            <a:avLst/>
          </a:prstGeom>
          <a:noFill/>
          <a:ln>
            <a:noFill/>
          </a:ln>
        </p:spPr>
      </p:pic>
      <p:pic>
        <p:nvPicPr>
          <p:cNvPr id="296" name="Google Shape;296;p15"/>
          <p:cNvPicPr preferRelativeResize="0"/>
          <p:nvPr/>
        </p:nvPicPr>
        <p:blipFill rotWithShape="1">
          <a:blip r:embed="rId5">
            <a:alphaModFix/>
          </a:blip>
          <a:srcRect b="42963" l="2243" r="65169" t="0"/>
          <a:stretch/>
        </p:blipFill>
        <p:spPr>
          <a:xfrm>
            <a:off x="676329" y="3429000"/>
            <a:ext cx="3226512" cy="3380601"/>
          </a:xfrm>
          <a:prstGeom prst="rect">
            <a:avLst/>
          </a:prstGeom>
          <a:noFill/>
          <a:ln>
            <a:noFill/>
          </a:ln>
        </p:spPr>
      </p:pic>
      <p:pic>
        <p:nvPicPr>
          <p:cNvPr descr="A close up of a map&#10;&#10;Description automatically generated" id="297" name="Google Shape;297;p15"/>
          <p:cNvPicPr preferRelativeResize="0"/>
          <p:nvPr/>
        </p:nvPicPr>
        <p:blipFill rotWithShape="1">
          <a:blip r:embed="rId6">
            <a:alphaModFix/>
          </a:blip>
          <a:srcRect b="2106" l="36142" r="33149" t="45556"/>
          <a:stretch/>
        </p:blipFill>
        <p:spPr>
          <a:xfrm>
            <a:off x="3971114" y="3429000"/>
            <a:ext cx="3226512" cy="3292030"/>
          </a:xfrm>
          <a:prstGeom prst="rect">
            <a:avLst/>
          </a:prstGeom>
          <a:noFill/>
          <a:ln>
            <a:noFill/>
          </a:ln>
        </p:spPr>
      </p:pic>
      <p:sp>
        <p:nvSpPr>
          <p:cNvPr id="298" name="Google Shape;298;p15"/>
          <p:cNvSpPr txBox="1"/>
          <p:nvPr/>
        </p:nvSpPr>
        <p:spPr>
          <a:xfrm>
            <a:off x="334962" y="1324744"/>
            <a:ext cx="6638593" cy="169706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Forecasts updated every 5 days</a:t>
            </a:r>
            <a:endParaRPr/>
          </a:p>
          <a:p>
            <a:pPr indent="-285750" lvl="0" marL="285750" marR="0" rtl="0" algn="l">
              <a:lnSpc>
                <a:spcPct val="150000"/>
              </a:lnSpc>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Monitor probability of drought</a:t>
            </a:r>
            <a:endParaRPr/>
          </a:p>
          <a:p>
            <a:pPr indent="-285750" lvl="0" marL="285750" marR="0" rtl="0" algn="l">
              <a:lnSpc>
                <a:spcPct val="150000"/>
              </a:lnSpc>
              <a:spcBef>
                <a:spcPts val="0"/>
              </a:spcBef>
              <a:spcAft>
                <a:spcPts val="0"/>
              </a:spcAft>
              <a:buClr>
                <a:schemeClr val="dk1"/>
              </a:buClr>
              <a:buSzPts val="2400"/>
              <a:buFont typeface="Arial"/>
              <a:buChar char="•"/>
            </a:pPr>
            <a:r>
              <a:rPr lang="en-GB" sz="2400">
                <a:solidFill>
                  <a:schemeClr val="dk1"/>
                </a:solidFill>
                <a:latin typeface="Calibri"/>
                <a:ea typeface="Calibri"/>
                <a:cs typeface="Calibri"/>
                <a:sym typeface="Calibri"/>
              </a:rPr>
              <a:t>Trigger early action</a:t>
            </a:r>
            <a:endParaRPr/>
          </a:p>
        </p:txBody>
      </p:sp>
      <p:pic>
        <p:nvPicPr>
          <p:cNvPr id="299" name="Google Shape;299;p15"/>
          <p:cNvPicPr preferRelativeResize="0"/>
          <p:nvPr/>
        </p:nvPicPr>
        <p:blipFill rotWithShape="1">
          <a:blip r:embed="rId7">
            <a:alphaModFix/>
          </a:blip>
          <a:srcRect b="0" l="0" r="0" t="0"/>
          <a:stretch/>
        </p:blipFill>
        <p:spPr>
          <a:xfrm>
            <a:off x="135395" y="6314630"/>
            <a:ext cx="406400" cy="40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16"/>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Learning</a:t>
            </a:r>
            <a:r>
              <a:rPr lang="en-GB"/>
              <a:t> </a:t>
            </a:r>
            <a:r>
              <a:rPr b="1" lang="en-GB">
                <a:latin typeface="Calibri"/>
                <a:ea typeface="Calibri"/>
                <a:cs typeface="Calibri"/>
                <a:sym typeface="Calibri"/>
              </a:rPr>
              <a:t>objectives</a:t>
            </a:r>
            <a:endParaRPr/>
          </a:p>
        </p:txBody>
      </p:sp>
      <p:sp>
        <p:nvSpPr>
          <p:cNvPr id="306" name="Google Shape;306;p16"/>
          <p:cNvSpPr txBox="1"/>
          <p:nvPr>
            <p:ph idx="1" type="body"/>
          </p:nvPr>
        </p:nvSpPr>
        <p:spPr>
          <a:xfrm>
            <a:off x="334962" y="1325563"/>
            <a:ext cx="11593801" cy="5266156"/>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Clr>
                <a:schemeClr val="dk1"/>
              </a:buClr>
              <a:buSzPts val="2400"/>
              <a:buFont typeface="Calibri"/>
              <a:buAutoNum type="arabicPeriod"/>
            </a:pPr>
            <a:r>
              <a:rPr b="1" lang="en-GB" sz="2400"/>
              <a:t>Explain TAMSAT-ALERT soil moisture and WRSI as a drought impact-relevant metric</a:t>
            </a:r>
            <a:endParaRPr/>
          </a:p>
          <a:p>
            <a:pPr indent="-228600" lvl="1" marL="685800" rtl="0" algn="l">
              <a:lnSpc>
                <a:spcPct val="150000"/>
              </a:lnSpc>
              <a:spcBef>
                <a:spcPts val="500"/>
              </a:spcBef>
              <a:spcAft>
                <a:spcPts val="0"/>
              </a:spcAft>
              <a:buClr>
                <a:schemeClr val="dk1"/>
              </a:buClr>
              <a:buSzPts val="2000"/>
              <a:buChar char="•"/>
            </a:pPr>
            <a:r>
              <a:rPr lang="en-GB" sz="2000"/>
              <a:t>TAMSAT-ALERT soil moisture metrics relate to the impacts of drought</a:t>
            </a:r>
            <a:endParaRPr/>
          </a:p>
          <a:p>
            <a:pPr indent="-228600" lvl="1" marL="685800" rtl="0" algn="l">
              <a:lnSpc>
                <a:spcPct val="150000"/>
              </a:lnSpc>
              <a:spcBef>
                <a:spcPts val="500"/>
              </a:spcBef>
              <a:spcAft>
                <a:spcPts val="0"/>
              </a:spcAft>
              <a:buClr>
                <a:schemeClr val="dk1"/>
              </a:buClr>
              <a:buSzPts val="2000"/>
              <a:buChar char="•"/>
            </a:pPr>
            <a:r>
              <a:rPr lang="en-GB" sz="2000"/>
              <a:t>TAMSAT-ALERT forecasts provide sufficient lead-time for early action</a:t>
            </a:r>
            <a:endParaRPr/>
          </a:p>
          <a:p>
            <a:pPr indent="-228600" lvl="1" marL="685800" rtl="0" algn="l">
              <a:lnSpc>
                <a:spcPct val="150000"/>
              </a:lnSpc>
              <a:spcBef>
                <a:spcPts val="500"/>
              </a:spcBef>
              <a:spcAft>
                <a:spcPts val="0"/>
              </a:spcAft>
              <a:buClr>
                <a:schemeClr val="dk1"/>
              </a:buClr>
              <a:buSzPts val="2000"/>
              <a:buChar char="•"/>
            </a:pPr>
            <a:r>
              <a:rPr lang="en-GB" sz="2000"/>
              <a:t>There are caveats associated with the use of TAMSAT-ALERT soil moisture forecasts</a:t>
            </a:r>
            <a:endParaRPr/>
          </a:p>
          <a:p>
            <a:pPr indent="-514350" lvl="0" marL="514350" rtl="0" algn="l">
              <a:lnSpc>
                <a:spcPct val="150000"/>
              </a:lnSpc>
              <a:spcBef>
                <a:spcPts val="1000"/>
              </a:spcBef>
              <a:spcAft>
                <a:spcPts val="0"/>
              </a:spcAft>
              <a:buClr>
                <a:schemeClr val="dk1"/>
              </a:buClr>
              <a:buSzPts val="2400"/>
              <a:buFont typeface="Calibri"/>
              <a:buAutoNum type="arabicPeriod"/>
            </a:pPr>
            <a:r>
              <a:rPr lang="en-GB" sz="2400"/>
              <a:t>Understand modelling of soil moisture and WRSI</a:t>
            </a:r>
            <a:endParaRPr sz="2400"/>
          </a:p>
          <a:p>
            <a:pPr indent="-514350" lvl="0" marL="514350" rtl="0" algn="l">
              <a:lnSpc>
                <a:spcPct val="150000"/>
              </a:lnSpc>
              <a:spcBef>
                <a:spcPts val="1000"/>
              </a:spcBef>
              <a:spcAft>
                <a:spcPts val="0"/>
              </a:spcAft>
              <a:buClr>
                <a:schemeClr val="dk1"/>
              </a:buClr>
              <a:buSzPts val="2400"/>
              <a:buFont typeface="Calibri"/>
              <a:buAutoNum type="arabicPeriod"/>
            </a:pPr>
            <a:r>
              <a:rPr lang="en-GB" sz="2400"/>
              <a:t>Understanding TAMSAT-ALERT approach to forecasting</a:t>
            </a:r>
            <a:endParaRPr sz="2400"/>
          </a:p>
          <a:p>
            <a:pPr indent="-514350" lvl="0" marL="514350" rtl="0" algn="l">
              <a:lnSpc>
                <a:spcPct val="150000"/>
              </a:lnSpc>
              <a:spcBef>
                <a:spcPts val="1000"/>
              </a:spcBef>
              <a:spcAft>
                <a:spcPts val="0"/>
              </a:spcAft>
              <a:buClr>
                <a:schemeClr val="dk1"/>
              </a:buClr>
              <a:buSzPts val="2400"/>
              <a:buFont typeface="Calibri"/>
              <a:buAutoNum type="arabicPeriod"/>
            </a:pPr>
            <a:r>
              <a:rPr lang="en-GB" sz="2400"/>
              <a:t>Ability to interpret TAMSAT-ALERT soil moisture and WRSI forecasts</a:t>
            </a:r>
            <a:endParaRPr sz="2400"/>
          </a:p>
          <a:p>
            <a:pPr indent="-514350" lvl="0" marL="514350" rtl="0" algn="l">
              <a:lnSpc>
                <a:spcPct val="150000"/>
              </a:lnSpc>
              <a:spcBef>
                <a:spcPts val="1000"/>
              </a:spcBef>
              <a:spcAft>
                <a:spcPts val="0"/>
              </a:spcAft>
              <a:buClr>
                <a:schemeClr val="dk1"/>
              </a:buClr>
              <a:buSzPts val="2400"/>
              <a:buFont typeface="Calibri"/>
              <a:buAutoNum type="arabicPeriod"/>
            </a:pPr>
            <a:r>
              <a:rPr lang="en-GB" sz="2400"/>
              <a:t>Ability to produce TAMSAT-ALERT forecast plots and/or bulletins</a:t>
            </a:r>
            <a:endParaRPr/>
          </a:p>
        </p:txBody>
      </p:sp>
      <p:pic>
        <p:nvPicPr>
          <p:cNvPr descr="Affiliations — Helen Greatrex" id="307" name="Google Shape;307;p16"/>
          <p:cNvPicPr preferRelativeResize="0"/>
          <p:nvPr/>
        </p:nvPicPr>
        <p:blipFill rotWithShape="1">
          <a:blip r:embed="rId3">
            <a:alphaModFix/>
          </a:blip>
          <a:srcRect b="0" l="0" r="0" t="0"/>
          <a:stretch/>
        </p:blipFill>
        <p:spPr>
          <a:xfrm>
            <a:off x="10089512" y="194385"/>
            <a:ext cx="1958109" cy="936793"/>
          </a:xfrm>
          <a:prstGeom prst="rect">
            <a:avLst/>
          </a:prstGeom>
          <a:noFill/>
          <a:ln>
            <a:noFill/>
          </a:ln>
        </p:spPr>
      </p:pic>
      <p:pic>
        <p:nvPicPr>
          <p:cNvPr descr="Tick Clip Art at Clker.com - vector clip art online, royalty free ..." id="308" name="Google Shape;308;p16"/>
          <p:cNvPicPr preferRelativeResize="0"/>
          <p:nvPr/>
        </p:nvPicPr>
        <p:blipFill rotWithShape="1">
          <a:blip r:embed="rId4">
            <a:alphaModFix/>
          </a:blip>
          <a:srcRect b="0" l="0" r="0" t="0"/>
          <a:stretch/>
        </p:blipFill>
        <p:spPr>
          <a:xfrm>
            <a:off x="10089512" y="2035733"/>
            <a:ext cx="1181056" cy="1230785"/>
          </a:xfrm>
          <a:prstGeom prst="rect">
            <a:avLst/>
          </a:prstGeom>
          <a:noFill/>
          <a:ln>
            <a:noFill/>
          </a:ln>
        </p:spPr>
      </p:pic>
      <p:pic>
        <p:nvPicPr>
          <p:cNvPr id="309" name="Google Shape;309;p16"/>
          <p:cNvPicPr preferRelativeResize="0"/>
          <p:nvPr/>
        </p:nvPicPr>
        <p:blipFill rotWithShape="1">
          <a:blip r:embed="rId5">
            <a:alphaModFix/>
          </a:blip>
          <a:srcRect b="0" l="0" r="0" t="0"/>
          <a:stretch/>
        </p:blipFill>
        <p:spPr>
          <a:xfrm>
            <a:off x="263237" y="6277113"/>
            <a:ext cx="406400" cy="40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17"/>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What’s next?</a:t>
            </a:r>
            <a:endParaRPr/>
          </a:p>
        </p:txBody>
      </p:sp>
      <p:pic>
        <p:nvPicPr>
          <p:cNvPr descr="Affiliations — Helen Greatrex" id="316" name="Google Shape;316;p17"/>
          <p:cNvPicPr preferRelativeResize="0"/>
          <p:nvPr/>
        </p:nvPicPr>
        <p:blipFill rotWithShape="1">
          <a:blip r:embed="rId3">
            <a:alphaModFix/>
          </a:blip>
          <a:srcRect b="0" l="0" r="0" t="0"/>
          <a:stretch/>
        </p:blipFill>
        <p:spPr>
          <a:xfrm>
            <a:off x="10089512" y="194385"/>
            <a:ext cx="1958109" cy="936793"/>
          </a:xfrm>
          <a:prstGeom prst="rect">
            <a:avLst/>
          </a:prstGeom>
          <a:noFill/>
          <a:ln>
            <a:noFill/>
          </a:ln>
        </p:spPr>
      </p:pic>
      <p:sp>
        <p:nvSpPr>
          <p:cNvPr id="317" name="Google Shape;317;p17"/>
          <p:cNvSpPr txBox="1"/>
          <p:nvPr>
            <p:ph idx="1" type="body"/>
          </p:nvPr>
        </p:nvSpPr>
        <p:spPr>
          <a:xfrm>
            <a:off x="334962" y="1325563"/>
            <a:ext cx="11593801" cy="5266156"/>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Clr>
                <a:schemeClr val="dk1"/>
              </a:buClr>
              <a:buSzPts val="2800"/>
              <a:buFont typeface="Calibri"/>
              <a:buAutoNum type="arabicPeriod"/>
            </a:pPr>
            <a:r>
              <a:rPr b="1" lang="en-GB"/>
              <a:t>Check your understanding: </a:t>
            </a:r>
            <a:r>
              <a:rPr lang="en-GB"/>
              <a:t>Session 2 – Check your understanding</a:t>
            </a:r>
            <a:endParaRPr/>
          </a:p>
          <a:p>
            <a:pPr indent="-514350" lvl="0" marL="514350" rtl="0" algn="l">
              <a:lnSpc>
                <a:spcPct val="150000"/>
              </a:lnSpc>
              <a:spcBef>
                <a:spcPts val="1000"/>
              </a:spcBef>
              <a:spcAft>
                <a:spcPts val="0"/>
              </a:spcAft>
              <a:buClr>
                <a:schemeClr val="dk1"/>
              </a:buClr>
              <a:buSzPts val="2800"/>
              <a:buFont typeface="Calibri"/>
              <a:buAutoNum type="arabicPeriod"/>
            </a:pPr>
            <a:r>
              <a:rPr b="1" lang="en-GB"/>
              <a:t>Get in touch</a:t>
            </a:r>
            <a:endParaRPr/>
          </a:p>
          <a:p>
            <a:pPr indent="-228600" lvl="1" marL="685800" rtl="0" algn="l">
              <a:lnSpc>
                <a:spcPct val="150000"/>
              </a:lnSpc>
              <a:spcBef>
                <a:spcPts val="500"/>
              </a:spcBef>
              <a:spcAft>
                <a:spcPts val="0"/>
              </a:spcAft>
              <a:buClr>
                <a:schemeClr val="dk1"/>
              </a:buClr>
              <a:buSzPts val="2400"/>
              <a:buChar char="•"/>
            </a:pPr>
            <a:r>
              <a:rPr lang="en-GB"/>
              <a:t>End-of-week clinics (Friday 8</a:t>
            </a:r>
            <a:r>
              <a:rPr baseline="30000" lang="en-GB"/>
              <a:t>th</a:t>
            </a:r>
            <a:r>
              <a:rPr lang="en-GB"/>
              <a:t> May @ 10:00 - 11:30am)</a:t>
            </a:r>
            <a:endParaRPr/>
          </a:p>
          <a:p>
            <a:pPr indent="-190500" lvl="1" marL="685800" rtl="0" algn="l">
              <a:lnSpc>
                <a:spcPct val="150000"/>
              </a:lnSpc>
              <a:spcBef>
                <a:spcPts val="500"/>
              </a:spcBef>
              <a:spcAft>
                <a:spcPts val="0"/>
              </a:spcAft>
              <a:buSzPts val="1800"/>
              <a:buChar char="•"/>
            </a:pPr>
            <a:r>
              <a:rPr lang="en-GB"/>
              <a:t>1-on-1 session: </a:t>
            </a:r>
            <a:r>
              <a:rPr lang="en-GB" u="sng">
                <a:solidFill>
                  <a:schemeClr val="hlink"/>
                </a:solidFill>
                <a:hlinkClick r:id="rId4"/>
              </a:rPr>
              <a:t>https://doodle.com/poll/a44uig64gzmbbwyc</a:t>
            </a:r>
            <a:r>
              <a:rPr lang="en-GB"/>
              <a:t> </a:t>
            </a:r>
            <a:endParaRPr/>
          </a:p>
          <a:p>
            <a:pPr indent="-228600" lvl="1" marL="685800" rtl="0" algn="l">
              <a:lnSpc>
                <a:spcPct val="150000"/>
              </a:lnSpc>
              <a:spcBef>
                <a:spcPts val="500"/>
              </a:spcBef>
              <a:spcAft>
                <a:spcPts val="0"/>
              </a:spcAft>
              <a:buClr>
                <a:schemeClr val="dk1"/>
              </a:buClr>
              <a:buSzPts val="2400"/>
              <a:buChar char="•"/>
            </a:pPr>
            <a:r>
              <a:rPr lang="en-GB"/>
              <a:t>Email me (</a:t>
            </a:r>
            <a:r>
              <a:rPr lang="en-GB" u="sng">
                <a:solidFill>
                  <a:srgbClr val="2E75B5"/>
                </a:solidFill>
              </a:rPr>
              <a:t>v.l.boult@reading.ac.uk</a:t>
            </a:r>
            <a:r>
              <a:rPr lang="en-GB"/>
              <a:t>)</a:t>
            </a:r>
            <a:endParaRPr/>
          </a:p>
          <a:p>
            <a:pPr indent="-514350" lvl="0" marL="514350" rtl="0" algn="l">
              <a:lnSpc>
                <a:spcPct val="150000"/>
              </a:lnSpc>
              <a:spcBef>
                <a:spcPts val="1000"/>
              </a:spcBef>
              <a:spcAft>
                <a:spcPts val="0"/>
              </a:spcAft>
              <a:buClr>
                <a:schemeClr val="dk1"/>
              </a:buClr>
              <a:buSzPts val="2800"/>
              <a:buFont typeface="Calibri"/>
              <a:buAutoNum type="arabicPeriod"/>
            </a:pPr>
            <a:r>
              <a:rPr b="1" lang="en-GB"/>
              <a:t>Next session: </a:t>
            </a:r>
            <a:r>
              <a:rPr lang="en-GB"/>
              <a:t>TAMSAT-ALERT methodology</a:t>
            </a:r>
            <a:endParaRPr/>
          </a:p>
        </p:txBody>
      </p:sp>
      <p:pic>
        <p:nvPicPr>
          <p:cNvPr id="318" name="Google Shape;318;p17"/>
          <p:cNvPicPr preferRelativeResize="0"/>
          <p:nvPr/>
        </p:nvPicPr>
        <p:blipFill rotWithShape="1">
          <a:blip r:embed="rId5">
            <a:alphaModFix/>
          </a:blip>
          <a:srcRect b="0" l="0" r="0" t="0"/>
          <a:stretch/>
        </p:blipFill>
        <p:spPr>
          <a:xfrm>
            <a:off x="256611" y="6244954"/>
            <a:ext cx="406400" cy="40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Overview</a:t>
            </a:r>
            <a:endParaRPr/>
          </a:p>
        </p:txBody>
      </p:sp>
      <p:sp>
        <p:nvSpPr>
          <p:cNvPr id="102" name="Google Shape;102;p2"/>
          <p:cNvSpPr txBox="1"/>
          <p:nvPr>
            <p:ph idx="1" type="body"/>
          </p:nvPr>
        </p:nvSpPr>
        <p:spPr>
          <a:xfrm>
            <a:off x="334963" y="1325563"/>
            <a:ext cx="11522074" cy="5266156"/>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Clr>
                <a:schemeClr val="dk1"/>
              </a:buClr>
              <a:buSzPts val="2800"/>
              <a:buFont typeface="Calibri"/>
              <a:buAutoNum type="arabicPeriod"/>
            </a:pPr>
            <a:r>
              <a:rPr b="1" lang="en-GB"/>
              <a:t>Listen-along presentation (20-30 minutes)</a:t>
            </a:r>
            <a:endParaRPr/>
          </a:p>
          <a:p>
            <a:pPr indent="-228600" lvl="1" marL="685800" rtl="0" algn="l">
              <a:lnSpc>
                <a:spcPct val="150000"/>
              </a:lnSpc>
              <a:spcBef>
                <a:spcPts val="500"/>
              </a:spcBef>
              <a:spcAft>
                <a:spcPts val="0"/>
              </a:spcAft>
              <a:buClr>
                <a:schemeClr val="dk1"/>
              </a:buClr>
              <a:buSzPts val="2800"/>
              <a:buChar char="•"/>
            </a:pPr>
            <a:r>
              <a:rPr lang="en-GB" sz="2800"/>
              <a:t>What is needed for effective impact-based forecasting?</a:t>
            </a:r>
            <a:endParaRPr/>
          </a:p>
          <a:p>
            <a:pPr indent="-228600" lvl="1" marL="685800" rtl="0" algn="l">
              <a:lnSpc>
                <a:spcPct val="150000"/>
              </a:lnSpc>
              <a:spcBef>
                <a:spcPts val="500"/>
              </a:spcBef>
              <a:spcAft>
                <a:spcPts val="0"/>
              </a:spcAft>
              <a:buClr>
                <a:schemeClr val="dk1"/>
              </a:buClr>
              <a:buSzPts val="2800"/>
              <a:buChar char="•"/>
            </a:pPr>
            <a:r>
              <a:rPr lang="en-GB" sz="2800"/>
              <a:t>Does TAMSAT-ALERT meet these needs?</a:t>
            </a:r>
            <a:endParaRPr/>
          </a:p>
          <a:p>
            <a:pPr indent="-336550" lvl="0" marL="514350" rtl="0" algn="l">
              <a:lnSpc>
                <a:spcPct val="150000"/>
              </a:lnSpc>
              <a:spcBef>
                <a:spcPts val="1000"/>
              </a:spcBef>
              <a:spcAft>
                <a:spcPts val="0"/>
              </a:spcAft>
              <a:buClr>
                <a:schemeClr val="dk1"/>
              </a:buClr>
              <a:buSzPts val="2800"/>
              <a:buFont typeface="Calibri"/>
              <a:buNone/>
            </a:pPr>
            <a:r>
              <a:t/>
            </a:r>
            <a:endParaRPr b="1"/>
          </a:p>
          <a:p>
            <a:pPr indent="-514350" lvl="0" marL="514350" rtl="0" algn="l">
              <a:lnSpc>
                <a:spcPct val="150000"/>
              </a:lnSpc>
              <a:spcBef>
                <a:spcPts val="1000"/>
              </a:spcBef>
              <a:spcAft>
                <a:spcPts val="0"/>
              </a:spcAft>
              <a:buClr>
                <a:schemeClr val="dk1"/>
              </a:buClr>
              <a:buSzPts val="2800"/>
              <a:buFont typeface="Calibri"/>
              <a:buAutoNum type="arabicPeriod"/>
            </a:pPr>
            <a:r>
              <a:rPr b="1" lang="en-GB"/>
              <a:t>Check your understanding (10-15 minutes)</a:t>
            </a:r>
            <a:endParaRPr/>
          </a:p>
          <a:p>
            <a:pPr indent="-228600" lvl="1" marL="685800" rtl="0" algn="l">
              <a:lnSpc>
                <a:spcPct val="150000"/>
              </a:lnSpc>
              <a:spcBef>
                <a:spcPts val="500"/>
              </a:spcBef>
              <a:spcAft>
                <a:spcPts val="0"/>
              </a:spcAft>
              <a:buClr>
                <a:schemeClr val="dk1"/>
              </a:buClr>
              <a:buSzPts val="2400"/>
              <a:buChar char="•"/>
            </a:pPr>
            <a:r>
              <a:rPr lang="en-GB"/>
              <a:t>Multiple-choice questions</a:t>
            </a:r>
            <a:endParaRPr/>
          </a:p>
        </p:txBody>
      </p:sp>
      <p:pic>
        <p:nvPicPr>
          <p:cNvPr descr="Affiliations — Helen Greatrex" id="103" name="Google Shape;103;p2"/>
          <p:cNvPicPr preferRelativeResize="0"/>
          <p:nvPr/>
        </p:nvPicPr>
        <p:blipFill rotWithShape="1">
          <a:blip r:embed="rId3">
            <a:alphaModFix/>
          </a:blip>
          <a:srcRect b="0" l="0" r="0" t="0"/>
          <a:stretch/>
        </p:blipFill>
        <p:spPr>
          <a:xfrm>
            <a:off x="10089512" y="194385"/>
            <a:ext cx="1958109" cy="936793"/>
          </a:xfrm>
          <a:prstGeom prst="rect">
            <a:avLst/>
          </a:prstGeom>
          <a:noFill/>
          <a:ln>
            <a:noFill/>
          </a:ln>
        </p:spPr>
      </p:pic>
      <p:pic>
        <p:nvPicPr>
          <p:cNvPr descr="Headphones Clipart Illustrations, Royalty-Free Vector Graphics ..." id="104" name="Google Shape;104;p2"/>
          <p:cNvPicPr preferRelativeResize="0"/>
          <p:nvPr/>
        </p:nvPicPr>
        <p:blipFill rotWithShape="1">
          <a:blip r:embed="rId4">
            <a:alphaModFix/>
          </a:blip>
          <a:srcRect b="0" l="48299" r="0" t="49966"/>
          <a:stretch/>
        </p:blipFill>
        <p:spPr>
          <a:xfrm rot="1245963">
            <a:off x="9381782" y="1757935"/>
            <a:ext cx="2250177" cy="1743508"/>
          </a:xfrm>
          <a:prstGeom prst="rect">
            <a:avLst/>
          </a:prstGeom>
          <a:noFill/>
          <a:ln>
            <a:noFill/>
          </a:ln>
        </p:spPr>
      </p:pic>
      <p:pic>
        <p:nvPicPr>
          <p:cNvPr descr="Checklist clipart check list, Checklist check list Transparent ..." id="105" name="Google Shape;105;p2"/>
          <p:cNvPicPr preferRelativeResize="0"/>
          <p:nvPr/>
        </p:nvPicPr>
        <p:blipFill rotWithShape="1">
          <a:blip r:embed="rId5">
            <a:alphaModFix/>
          </a:blip>
          <a:srcRect b="0" l="0" r="0" t="0"/>
          <a:stretch/>
        </p:blipFill>
        <p:spPr>
          <a:xfrm rot="-1485422">
            <a:off x="7530665" y="3950343"/>
            <a:ext cx="2332304" cy="2048540"/>
          </a:xfrm>
          <a:prstGeom prst="rect">
            <a:avLst/>
          </a:prstGeom>
          <a:noFill/>
          <a:ln>
            <a:noFill/>
          </a:ln>
        </p:spPr>
      </p:pic>
      <p:pic>
        <p:nvPicPr>
          <p:cNvPr id="106" name="Google Shape;106;p2"/>
          <p:cNvPicPr preferRelativeResize="0"/>
          <p:nvPr/>
        </p:nvPicPr>
        <p:blipFill rotWithShape="1">
          <a:blip r:embed="rId6">
            <a:alphaModFix/>
          </a:blip>
          <a:srcRect b="0" l="0" r="0" t="0"/>
          <a:stretch/>
        </p:blipFill>
        <p:spPr>
          <a:xfrm>
            <a:off x="207617" y="6287052"/>
            <a:ext cx="406400" cy="40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3"/>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Learning</a:t>
            </a:r>
            <a:r>
              <a:rPr lang="en-GB"/>
              <a:t> </a:t>
            </a:r>
            <a:r>
              <a:rPr b="1" lang="en-GB">
                <a:latin typeface="Calibri"/>
                <a:ea typeface="Calibri"/>
                <a:cs typeface="Calibri"/>
                <a:sym typeface="Calibri"/>
              </a:rPr>
              <a:t>objectives</a:t>
            </a:r>
            <a:endParaRPr/>
          </a:p>
        </p:txBody>
      </p:sp>
      <p:sp>
        <p:nvSpPr>
          <p:cNvPr id="113" name="Google Shape;113;p3"/>
          <p:cNvSpPr txBox="1"/>
          <p:nvPr>
            <p:ph idx="1" type="body"/>
          </p:nvPr>
        </p:nvSpPr>
        <p:spPr>
          <a:xfrm>
            <a:off x="334962" y="1325563"/>
            <a:ext cx="11593801" cy="5266156"/>
          </a:xfrm>
          <a:prstGeom prst="rect">
            <a:avLst/>
          </a:prstGeom>
          <a:noFill/>
          <a:ln>
            <a:noFill/>
          </a:ln>
        </p:spPr>
        <p:txBody>
          <a:bodyPr anchorCtr="0" anchor="t" bIns="45700" lIns="91425" spcFirstLastPara="1" rIns="91425" wrap="square" tIns="45700">
            <a:normAutofit/>
          </a:bodyPr>
          <a:lstStyle/>
          <a:p>
            <a:pPr indent="-514350" lvl="0" marL="514350" rtl="0" algn="l">
              <a:lnSpc>
                <a:spcPct val="150000"/>
              </a:lnSpc>
              <a:spcBef>
                <a:spcPts val="0"/>
              </a:spcBef>
              <a:spcAft>
                <a:spcPts val="0"/>
              </a:spcAft>
              <a:buClr>
                <a:schemeClr val="dk1"/>
              </a:buClr>
              <a:buSzPts val="2400"/>
              <a:buFont typeface="Calibri"/>
              <a:buAutoNum type="arabicPeriod"/>
            </a:pPr>
            <a:r>
              <a:rPr b="1" lang="en-GB" sz="2400"/>
              <a:t>Explain TAMSAT-ALERT soil moisture and WRSI as a drought impact-relevant metric</a:t>
            </a:r>
            <a:endParaRPr/>
          </a:p>
          <a:p>
            <a:pPr indent="-228600" lvl="1" marL="685800" rtl="0" algn="l">
              <a:lnSpc>
                <a:spcPct val="150000"/>
              </a:lnSpc>
              <a:spcBef>
                <a:spcPts val="500"/>
              </a:spcBef>
              <a:spcAft>
                <a:spcPts val="0"/>
              </a:spcAft>
              <a:buClr>
                <a:schemeClr val="dk1"/>
              </a:buClr>
              <a:buSzPts val="2000"/>
              <a:buChar char="•"/>
            </a:pPr>
            <a:r>
              <a:rPr lang="en-GB" sz="2000"/>
              <a:t>TAMSAT-ALERT soil moisture metrics relate to the impacts of drought</a:t>
            </a:r>
            <a:endParaRPr/>
          </a:p>
          <a:p>
            <a:pPr indent="-228600" lvl="1" marL="685800" rtl="0" algn="l">
              <a:lnSpc>
                <a:spcPct val="150000"/>
              </a:lnSpc>
              <a:spcBef>
                <a:spcPts val="500"/>
              </a:spcBef>
              <a:spcAft>
                <a:spcPts val="0"/>
              </a:spcAft>
              <a:buClr>
                <a:schemeClr val="dk1"/>
              </a:buClr>
              <a:buSzPts val="2000"/>
              <a:buChar char="•"/>
            </a:pPr>
            <a:r>
              <a:rPr lang="en-GB" sz="2000"/>
              <a:t>TAMSAT-ALERT forecasts provide sufficient lead-time for early action</a:t>
            </a:r>
            <a:endParaRPr/>
          </a:p>
          <a:p>
            <a:pPr indent="-228600" lvl="1" marL="685800" rtl="0" algn="l">
              <a:lnSpc>
                <a:spcPct val="150000"/>
              </a:lnSpc>
              <a:spcBef>
                <a:spcPts val="500"/>
              </a:spcBef>
              <a:spcAft>
                <a:spcPts val="0"/>
              </a:spcAft>
              <a:buClr>
                <a:schemeClr val="dk1"/>
              </a:buClr>
              <a:buSzPts val="2000"/>
              <a:buChar char="•"/>
            </a:pPr>
            <a:r>
              <a:rPr lang="en-GB" sz="2000"/>
              <a:t>There are caveats associated with the use of TAMSAT-ALERT soil moisture forecasts</a:t>
            </a:r>
            <a:endParaRPr/>
          </a:p>
          <a:p>
            <a:pPr indent="-514350" lvl="0" marL="514350" rtl="0" algn="l">
              <a:lnSpc>
                <a:spcPct val="150000"/>
              </a:lnSpc>
              <a:spcBef>
                <a:spcPts val="1000"/>
              </a:spcBef>
              <a:spcAft>
                <a:spcPts val="0"/>
              </a:spcAft>
              <a:buClr>
                <a:schemeClr val="dk1"/>
              </a:buClr>
              <a:buSzPts val="2400"/>
              <a:buFont typeface="Calibri"/>
              <a:buAutoNum type="arabicPeriod"/>
            </a:pPr>
            <a:r>
              <a:rPr lang="en-GB" sz="2400"/>
              <a:t>Understand modelling of soil moisture and WRSI</a:t>
            </a:r>
            <a:endParaRPr sz="2400"/>
          </a:p>
          <a:p>
            <a:pPr indent="-514350" lvl="0" marL="514350" rtl="0" algn="l">
              <a:lnSpc>
                <a:spcPct val="150000"/>
              </a:lnSpc>
              <a:spcBef>
                <a:spcPts val="1000"/>
              </a:spcBef>
              <a:spcAft>
                <a:spcPts val="0"/>
              </a:spcAft>
              <a:buClr>
                <a:schemeClr val="dk1"/>
              </a:buClr>
              <a:buSzPts val="2400"/>
              <a:buFont typeface="Calibri"/>
              <a:buAutoNum type="arabicPeriod"/>
            </a:pPr>
            <a:r>
              <a:rPr lang="en-GB" sz="2400"/>
              <a:t>Understanding TAMSAT-ALERT approach to forecasting</a:t>
            </a:r>
            <a:endParaRPr sz="2400"/>
          </a:p>
          <a:p>
            <a:pPr indent="-514350" lvl="0" marL="514350" rtl="0" algn="l">
              <a:lnSpc>
                <a:spcPct val="150000"/>
              </a:lnSpc>
              <a:spcBef>
                <a:spcPts val="1000"/>
              </a:spcBef>
              <a:spcAft>
                <a:spcPts val="0"/>
              </a:spcAft>
              <a:buClr>
                <a:schemeClr val="dk1"/>
              </a:buClr>
              <a:buSzPts val="2400"/>
              <a:buFont typeface="Calibri"/>
              <a:buAutoNum type="arabicPeriod"/>
            </a:pPr>
            <a:r>
              <a:rPr lang="en-GB" sz="2400"/>
              <a:t>Ability to interpret TAMSAT-ALERT soil moisture and WRSI forecasts</a:t>
            </a:r>
            <a:endParaRPr sz="2400"/>
          </a:p>
          <a:p>
            <a:pPr indent="-514350" lvl="0" marL="514350" rtl="0" algn="l">
              <a:lnSpc>
                <a:spcPct val="150000"/>
              </a:lnSpc>
              <a:spcBef>
                <a:spcPts val="1000"/>
              </a:spcBef>
              <a:spcAft>
                <a:spcPts val="0"/>
              </a:spcAft>
              <a:buClr>
                <a:schemeClr val="dk1"/>
              </a:buClr>
              <a:buSzPts val="2400"/>
              <a:buFont typeface="Calibri"/>
              <a:buAutoNum type="arabicPeriod"/>
            </a:pPr>
            <a:r>
              <a:rPr lang="en-GB" sz="2400"/>
              <a:t>Ability to produce TAMSAT-ALERT forecast plots and/or bulletins</a:t>
            </a:r>
            <a:endParaRPr/>
          </a:p>
        </p:txBody>
      </p:sp>
      <p:pic>
        <p:nvPicPr>
          <p:cNvPr descr="Affiliations — Helen Greatrex" id="114" name="Google Shape;114;p3"/>
          <p:cNvPicPr preferRelativeResize="0"/>
          <p:nvPr/>
        </p:nvPicPr>
        <p:blipFill rotWithShape="1">
          <a:blip r:embed="rId3">
            <a:alphaModFix/>
          </a:blip>
          <a:srcRect b="0" l="0" r="0" t="0"/>
          <a:stretch/>
        </p:blipFill>
        <p:spPr>
          <a:xfrm>
            <a:off x="10089512" y="194385"/>
            <a:ext cx="1958109" cy="936793"/>
          </a:xfrm>
          <a:prstGeom prst="rect">
            <a:avLst/>
          </a:prstGeom>
          <a:noFill/>
          <a:ln>
            <a:noFill/>
          </a:ln>
        </p:spPr>
      </p:pic>
      <p:pic>
        <p:nvPicPr>
          <p:cNvPr id="115" name="Google Shape;115;p3"/>
          <p:cNvPicPr preferRelativeResize="0"/>
          <p:nvPr/>
        </p:nvPicPr>
        <p:blipFill rotWithShape="1">
          <a:blip r:embed="rId4">
            <a:alphaModFix/>
          </a:blip>
          <a:srcRect b="0" l="0" r="0" t="0"/>
          <a:stretch/>
        </p:blipFill>
        <p:spPr>
          <a:xfrm>
            <a:off x="263237" y="6296991"/>
            <a:ext cx="406400" cy="40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4"/>
          <p:cNvPicPr preferRelativeResize="0"/>
          <p:nvPr/>
        </p:nvPicPr>
        <p:blipFill rotWithShape="1">
          <a:blip r:embed="rId3">
            <a:alphaModFix/>
          </a:blip>
          <a:srcRect b="7443" l="36128" r="21833" t="11353"/>
          <a:stretch/>
        </p:blipFill>
        <p:spPr>
          <a:xfrm>
            <a:off x="5763565" y="1147458"/>
            <a:ext cx="2480279" cy="3460214"/>
          </a:xfrm>
          <a:prstGeom prst="rect">
            <a:avLst/>
          </a:prstGeom>
          <a:noFill/>
          <a:ln>
            <a:noFill/>
          </a:ln>
        </p:spPr>
      </p:pic>
      <p:sp>
        <p:nvSpPr>
          <p:cNvPr id="122" name="Google Shape;122;p4"/>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TAMSAT-ALERT soil moisture forecasts</a:t>
            </a:r>
            <a:endParaRPr/>
          </a:p>
        </p:txBody>
      </p:sp>
      <p:sp>
        <p:nvSpPr>
          <p:cNvPr id="123" name="Google Shape;123;p4"/>
          <p:cNvSpPr txBox="1"/>
          <p:nvPr>
            <p:ph idx="1" type="body"/>
          </p:nvPr>
        </p:nvSpPr>
        <p:spPr>
          <a:xfrm>
            <a:off x="334964" y="1325563"/>
            <a:ext cx="5302162" cy="5171490"/>
          </a:xfrm>
          <a:prstGeom prst="rect">
            <a:avLst/>
          </a:prstGeom>
          <a:noFill/>
          <a:ln>
            <a:noFill/>
          </a:ln>
        </p:spPr>
        <p:txBody>
          <a:bodyPr anchorCtr="0" anchor="t" bIns="45700" lIns="91425" spcFirstLastPara="1" rIns="91425" wrap="square" tIns="45700">
            <a:normAutofit/>
          </a:bodyPr>
          <a:lstStyle/>
          <a:p>
            <a:pPr indent="-228600" lvl="0" marL="228600" rtl="0" algn="l">
              <a:lnSpc>
                <a:spcPct val="114000"/>
              </a:lnSpc>
              <a:spcBef>
                <a:spcPts val="0"/>
              </a:spcBef>
              <a:spcAft>
                <a:spcPts val="0"/>
              </a:spcAft>
              <a:buClr>
                <a:schemeClr val="dk1"/>
              </a:buClr>
              <a:buSzPts val="2400"/>
              <a:buChar char="•"/>
            </a:pPr>
            <a:r>
              <a:rPr lang="en-GB" sz="2400"/>
              <a:t>TAMSAT-ALERT forecasts mean seasonal soil moisture </a:t>
            </a:r>
            <a:endParaRPr/>
          </a:p>
          <a:p>
            <a:pPr indent="-228600" lvl="0" marL="228600" rtl="0" algn="l">
              <a:lnSpc>
                <a:spcPct val="114000"/>
              </a:lnSpc>
              <a:spcBef>
                <a:spcPts val="1000"/>
              </a:spcBef>
              <a:spcAft>
                <a:spcPts val="0"/>
              </a:spcAft>
              <a:buClr>
                <a:schemeClr val="dk1"/>
              </a:buClr>
              <a:buSzPts val="2400"/>
              <a:buChar char="•"/>
            </a:pPr>
            <a:r>
              <a:rPr lang="en-GB" sz="2400"/>
              <a:t>Historic dataset (1983-present) provides a baseline against which to compare</a:t>
            </a:r>
            <a:endParaRPr/>
          </a:p>
          <a:p>
            <a:pPr indent="-76200" lvl="0" marL="228600" rtl="0" algn="l">
              <a:lnSpc>
                <a:spcPct val="114000"/>
              </a:lnSpc>
              <a:spcBef>
                <a:spcPts val="1000"/>
              </a:spcBef>
              <a:spcAft>
                <a:spcPts val="0"/>
              </a:spcAft>
              <a:buClr>
                <a:schemeClr val="dk1"/>
              </a:buClr>
              <a:buSzPts val="2400"/>
              <a:buNone/>
            </a:pPr>
            <a:r>
              <a:t/>
            </a:r>
            <a:endParaRPr sz="2400"/>
          </a:p>
          <a:p>
            <a:pPr indent="-228600" lvl="0" marL="228600" rtl="0" algn="l">
              <a:lnSpc>
                <a:spcPct val="114000"/>
              </a:lnSpc>
              <a:spcBef>
                <a:spcPts val="1000"/>
              </a:spcBef>
              <a:spcAft>
                <a:spcPts val="0"/>
              </a:spcAft>
              <a:buClr>
                <a:schemeClr val="dk1"/>
              </a:buClr>
              <a:buSzPts val="2400"/>
              <a:buChar char="•"/>
            </a:pPr>
            <a:r>
              <a:rPr lang="en-GB" sz="2400"/>
              <a:t>Soil moisture particularly relevant for drought forecasting</a:t>
            </a:r>
            <a:endParaRPr/>
          </a:p>
          <a:p>
            <a:pPr indent="-228600" lvl="0" marL="228600" rtl="0" algn="l">
              <a:lnSpc>
                <a:spcPct val="114000"/>
              </a:lnSpc>
              <a:spcBef>
                <a:spcPts val="1000"/>
              </a:spcBef>
              <a:spcAft>
                <a:spcPts val="0"/>
              </a:spcAft>
              <a:buClr>
                <a:schemeClr val="dk1"/>
              </a:buClr>
              <a:buSzPts val="2400"/>
              <a:buChar char="•"/>
            </a:pPr>
            <a:r>
              <a:rPr lang="en-GB" sz="2400"/>
              <a:t>Supporting FbA in agricultural and humanitarian sectors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ffiliations — Helen Greatrex" id="124" name="Google Shape;124;p4"/>
          <p:cNvPicPr preferRelativeResize="0"/>
          <p:nvPr/>
        </p:nvPicPr>
        <p:blipFill rotWithShape="1">
          <a:blip r:embed="rId4">
            <a:alphaModFix/>
          </a:blip>
          <a:srcRect b="0" l="0" r="0" t="0"/>
          <a:stretch/>
        </p:blipFill>
        <p:spPr>
          <a:xfrm>
            <a:off x="10089512" y="194385"/>
            <a:ext cx="1958109" cy="936793"/>
          </a:xfrm>
          <a:prstGeom prst="rect">
            <a:avLst/>
          </a:prstGeom>
          <a:noFill/>
          <a:ln>
            <a:noFill/>
          </a:ln>
        </p:spPr>
      </p:pic>
      <p:pic>
        <p:nvPicPr>
          <p:cNvPr id="125" name="Google Shape;125;p4"/>
          <p:cNvPicPr preferRelativeResize="0"/>
          <p:nvPr/>
        </p:nvPicPr>
        <p:blipFill rotWithShape="1">
          <a:blip r:embed="rId5">
            <a:alphaModFix/>
          </a:blip>
          <a:srcRect b="0" l="3790" r="9144" t="10586"/>
          <a:stretch/>
        </p:blipFill>
        <p:spPr>
          <a:xfrm>
            <a:off x="7972907" y="4312232"/>
            <a:ext cx="4074713" cy="2391240"/>
          </a:xfrm>
          <a:prstGeom prst="rect">
            <a:avLst/>
          </a:prstGeom>
          <a:noFill/>
          <a:ln>
            <a:noFill/>
          </a:ln>
        </p:spPr>
      </p:pic>
      <p:sp>
        <p:nvSpPr>
          <p:cNvPr id="126" name="Google Shape;126;p4"/>
          <p:cNvSpPr txBox="1"/>
          <p:nvPr/>
        </p:nvSpPr>
        <p:spPr>
          <a:xfrm>
            <a:off x="8370283" y="1963733"/>
            <a:ext cx="307895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GB" sz="1400" u="none" cap="none" strike="noStrike">
                <a:solidFill>
                  <a:schemeClr val="dk1"/>
                </a:solidFill>
                <a:latin typeface="Calibri"/>
                <a:ea typeface="Calibri"/>
                <a:cs typeface="Calibri"/>
                <a:sym typeface="Calibri"/>
              </a:rPr>
              <a:t>Mean MAM soil moisture forecast for Kitui County, Kenya. </a:t>
            </a:r>
            <a:r>
              <a:rPr b="0" i="0" lang="en-GB" sz="1400" u="none" cap="none" strike="noStrike">
                <a:solidFill>
                  <a:schemeClr val="dk1"/>
                </a:solidFill>
                <a:latin typeface="Calibri"/>
                <a:ea typeface="Calibri"/>
                <a:cs typeface="Calibri"/>
                <a:sym typeface="Calibri"/>
              </a:rPr>
              <a:t>Issued on 15</a:t>
            </a:r>
            <a:r>
              <a:rPr b="0" baseline="30000" i="0" lang="en-GB" sz="1400" u="none" cap="none" strike="noStrike">
                <a:solidFill>
                  <a:schemeClr val="dk1"/>
                </a:solidFill>
                <a:latin typeface="Calibri"/>
                <a:ea typeface="Calibri"/>
                <a:cs typeface="Calibri"/>
                <a:sym typeface="Calibri"/>
              </a:rPr>
              <a:t>th</a:t>
            </a:r>
            <a:r>
              <a:rPr b="0" i="0" lang="en-GB" sz="1400" u="none" cap="none" strike="noStrike">
                <a:solidFill>
                  <a:schemeClr val="dk1"/>
                </a:solidFill>
                <a:latin typeface="Calibri"/>
                <a:ea typeface="Calibri"/>
                <a:cs typeface="Calibri"/>
                <a:sym typeface="Calibri"/>
              </a:rPr>
              <a:t> April 2020. Presented as the percent difference from the historical mean (climatology). Blue colours indicated that mean soil moisture is expected to be above average for the 2020 MAM season.</a:t>
            </a:r>
            <a:endParaRPr/>
          </a:p>
        </p:txBody>
      </p:sp>
      <p:sp>
        <p:nvSpPr>
          <p:cNvPr id="127" name="Google Shape;127;p4"/>
          <p:cNvSpPr txBox="1"/>
          <p:nvPr/>
        </p:nvSpPr>
        <p:spPr>
          <a:xfrm>
            <a:off x="5205846" y="5063177"/>
            <a:ext cx="2792290"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Soil moisture timeseries. </a:t>
            </a:r>
            <a:r>
              <a:rPr lang="en-GB" sz="1400">
                <a:solidFill>
                  <a:schemeClr val="dk1"/>
                </a:solidFill>
                <a:latin typeface="Calibri"/>
                <a:ea typeface="Calibri"/>
                <a:cs typeface="Calibri"/>
                <a:sym typeface="Calibri"/>
              </a:rPr>
              <a:t>Issued on 15</a:t>
            </a:r>
            <a:r>
              <a:rPr baseline="30000" lang="en-GB" sz="1400">
                <a:solidFill>
                  <a:schemeClr val="dk1"/>
                </a:solidFill>
                <a:latin typeface="Calibri"/>
                <a:ea typeface="Calibri"/>
                <a:cs typeface="Calibri"/>
                <a:sym typeface="Calibri"/>
              </a:rPr>
              <a:t>th</a:t>
            </a:r>
            <a:r>
              <a:rPr lang="en-GB" sz="1400">
                <a:solidFill>
                  <a:schemeClr val="dk1"/>
                </a:solidFill>
                <a:latin typeface="Calibri"/>
                <a:ea typeface="Calibri"/>
                <a:cs typeface="Calibri"/>
                <a:sym typeface="Calibri"/>
              </a:rPr>
              <a:t> April 2020. Each grey line indicates a single year in the historic dataset. The red line shows 1998 (following heavy rainfall during the 1997 OND season). The black line shows this year, 2020.</a:t>
            </a:r>
            <a:endParaRPr/>
          </a:p>
        </p:txBody>
      </p:sp>
      <p:cxnSp>
        <p:nvCxnSpPr>
          <p:cNvPr id="128" name="Google Shape;128;p4"/>
          <p:cNvCxnSpPr/>
          <p:nvPr/>
        </p:nvCxnSpPr>
        <p:spPr>
          <a:xfrm rot="10800000">
            <a:off x="8243844" y="1964450"/>
            <a:ext cx="3040683" cy="0"/>
          </a:xfrm>
          <a:prstGeom prst="straightConnector1">
            <a:avLst/>
          </a:prstGeom>
          <a:noFill/>
          <a:ln cap="flat" cmpd="sng" w="19050">
            <a:solidFill>
              <a:schemeClr val="dk1"/>
            </a:solidFill>
            <a:prstDash val="solid"/>
            <a:miter lim="800000"/>
            <a:headEnd len="sm" w="sm" type="none"/>
            <a:tailEnd len="med" w="med" type="stealth"/>
          </a:ln>
        </p:spPr>
      </p:cxnSp>
      <p:cxnSp>
        <p:nvCxnSpPr>
          <p:cNvPr id="129" name="Google Shape;129;p4"/>
          <p:cNvCxnSpPr/>
          <p:nvPr/>
        </p:nvCxnSpPr>
        <p:spPr>
          <a:xfrm flipH="1" rot="10800000">
            <a:off x="5237018" y="6663615"/>
            <a:ext cx="2857500" cy="1"/>
          </a:xfrm>
          <a:prstGeom prst="straightConnector1">
            <a:avLst/>
          </a:prstGeom>
          <a:noFill/>
          <a:ln cap="flat" cmpd="sng" w="19050">
            <a:solidFill>
              <a:schemeClr val="dk1"/>
            </a:solidFill>
            <a:prstDash val="solid"/>
            <a:miter lim="800000"/>
            <a:headEnd len="sm" w="sm" type="none"/>
            <a:tailEnd len="med" w="med" type="stealth"/>
          </a:ln>
        </p:spPr>
      </p:cxnSp>
      <p:cxnSp>
        <p:nvCxnSpPr>
          <p:cNvPr id="130" name="Google Shape;130;p4"/>
          <p:cNvCxnSpPr/>
          <p:nvPr/>
        </p:nvCxnSpPr>
        <p:spPr>
          <a:xfrm>
            <a:off x="5237018" y="5134708"/>
            <a:ext cx="0" cy="1528907"/>
          </a:xfrm>
          <a:prstGeom prst="straightConnector1">
            <a:avLst/>
          </a:prstGeom>
          <a:noFill/>
          <a:ln cap="flat" cmpd="sng" w="19050">
            <a:solidFill>
              <a:schemeClr val="dk1"/>
            </a:solidFill>
            <a:prstDash val="solid"/>
            <a:miter lim="800000"/>
            <a:headEnd len="sm" w="sm" type="none"/>
            <a:tailEnd len="sm" w="sm" type="none"/>
          </a:ln>
        </p:spPr>
      </p:cxnSp>
      <p:cxnSp>
        <p:nvCxnSpPr>
          <p:cNvPr id="131" name="Google Shape;131;p4"/>
          <p:cNvCxnSpPr/>
          <p:nvPr/>
        </p:nvCxnSpPr>
        <p:spPr>
          <a:xfrm>
            <a:off x="11284527" y="1963733"/>
            <a:ext cx="0" cy="1815882"/>
          </a:xfrm>
          <a:prstGeom prst="straightConnector1">
            <a:avLst/>
          </a:prstGeom>
          <a:noFill/>
          <a:ln cap="flat" cmpd="sng" w="19050">
            <a:solidFill>
              <a:schemeClr val="dk1"/>
            </a:solidFill>
            <a:prstDash val="solid"/>
            <a:miter lim="800000"/>
            <a:headEnd len="sm" w="sm" type="none"/>
            <a:tailEnd len="sm" w="sm" type="none"/>
          </a:ln>
        </p:spPr>
      </p:cxnSp>
      <p:pic>
        <p:nvPicPr>
          <p:cNvPr id="132" name="Google Shape;132;p4"/>
          <p:cNvPicPr preferRelativeResize="0"/>
          <p:nvPr/>
        </p:nvPicPr>
        <p:blipFill rotWithShape="1">
          <a:blip r:embed="rId6">
            <a:alphaModFix/>
          </a:blip>
          <a:srcRect b="0" l="0" r="0" t="0"/>
          <a:stretch/>
        </p:blipFill>
        <p:spPr>
          <a:xfrm>
            <a:off x="208525" y="6297072"/>
            <a:ext cx="406400" cy="40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5"/>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What is FbA?</a:t>
            </a:r>
            <a:endParaRPr/>
          </a:p>
        </p:txBody>
      </p:sp>
      <p:pic>
        <p:nvPicPr>
          <p:cNvPr descr="Affiliations — Helen Greatrex" id="139" name="Google Shape;139;p5"/>
          <p:cNvPicPr preferRelativeResize="0"/>
          <p:nvPr/>
        </p:nvPicPr>
        <p:blipFill rotWithShape="1">
          <a:blip r:embed="rId3">
            <a:alphaModFix/>
          </a:blip>
          <a:srcRect b="0" l="0" r="0" t="0"/>
          <a:stretch/>
        </p:blipFill>
        <p:spPr>
          <a:xfrm>
            <a:off x="10089512" y="194385"/>
            <a:ext cx="1958109" cy="936793"/>
          </a:xfrm>
          <a:prstGeom prst="rect">
            <a:avLst/>
          </a:prstGeom>
          <a:noFill/>
          <a:ln>
            <a:noFill/>
          </a:ln>
        </p:spPr>
      </p:pic>
      <p:pic>
        <p:nvPicPr>
          <p:cNvPr id="140" name="Google Shape;140;p5"/>
          <p:cNvPicPr preferRelativeResize="0"/>
          <p:nvPr/>
        </p:nvPicPr>
        <p:blipFill rotWithShape="1">
          <a:blip r:embed="rId4">
            <a:alphaModFix/>
          </a:blip>
          <a:srcRect b="15856" l="52116" r="2461" t="30540"/>
          <a:stretch/>
        </p:blipFill>
        <p:spPr>
          <a:xfrm>
            <a:off x="1319510" y="1245478"/>
            <a:ext cx="9552977" cy="3170658"/>
          </a:xfrm>
          <a:prstGeom prst="rect">
            <a:avLst/>
          </a:prstGeom>
          <a:noFill/>
          <a:ln>
            <a:noFill/>
          </a:ln>
        </p:spPr>
      </p:pic>
      <p:sp>
        <p:nvSpPr>
          <p:cNvPr id="141" name="Google Shape;141;p5"/>
          <p:cNvSpPr txBox="1"/>
          <p:nvPr/>
        </p:nvSpPr>
        <p:spPr>
          <a:xfrm>
            <a:off x="10584509" y="6519446"/>
            <a:ext cx="16074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chemeClr val="dk1"/>
                </a:solidFill>
                <a:latin typeface="Calibri"/>
                <a:ea typeface="Calibri"/>
                <a:cs typeface="Calibri"/>
                <a:sym typeface="Calibri"/>
              </a:rPr>
              <a:t>Image</a:t>
            </a:r>
            <a:r>
              <a:rPr lang="en-GB" sz="1600">
                <a:solidFill>
                  <a:schemeClr val="dk1"/>
                </a:solidFill>
                <a:latin typeface="Calibri"/>
                <a:ea typeface="Calibri"/>
                <a:cs typeface="Calibri"/>
                <a:sym typeface="Calibri"/>
              </a:rPr>
              <a:t>: Red Cross</a:t>
            </a:r>
            <a:endParaRPr/>
          </a:p>
        </p:txBody>
      </p:sp>
      <p:sp>
        <p:nvSpPr>
          <p:cNvPr id="142" name="Google Shape;142;p5"/>
          <p:cNvSpPr txBox="1"/>
          <p:nvPr/>
        </p:nvSpPr>
        <p:spPr>
          <a:xfrm>
            <a:off x="2311120" y="2609239"/>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1.</a:t>
            </a:r>
            <a:endParaRPr/>
          </a:p>
        </p:txBody>
      </p:sp>
      <p:sp>
        <p:nvSpPr>
          <p:cNvPr id="143" name="Google Shape;143;p5"/>
          <p:cNvSpPr txBox="1"/>
          <p:nvPr/>
        </p:nvSpPr>
        <p:spPr>
          <a:xfrm>
            <a:off x="4741798" y="2609239"/>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2.</a:t>
            </a:r>
            <a:endParaRPr/>
          </a:p>
        </p:txBody>
      </p:sp>
      <p:sp>
        <p:nvSpPr>
          <p:cNvPr id="144" name="Google Shape;144;p5"/>
          <p:cNvSpPr txBox="1"/>
          <p:nvPr/>
        </p:nvSpPr>
        <p:spPr>
          <a:xfrm>
            <a:off x="6480504" y="2830807"/>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3.</a:t>
            </a:r>
            <a:endParaRPr/>
          </a:p>
        </p:txBody>
      </p:sp>
      <p:sp>
        <p:nvSpPr>
          <p:cNvPr id="145" name="Google Shape;145;p5"/>
          <p:cNvSpPr txBox="1"/>
          <p:nvPr/>
        </p:nvSpPr>
        <p:spPr>
          <a:xfrm>
            <a:off x="9957916" y="2571041"/>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4.</a:t>
            </a:r>
            <a:endParaRPr/>
          </a:p>
        </p:txBody>
      </p:sp>
      <p:pic>
        <p:nvPicPr>
          <p:cNvPr id="146" name="Google Shape;146;p5"/>
          <p:cNvPicPr preferRelativeResize="0"/>
          <p:nvPr/>
        </p:nvPicPr>
        <p:blipFill rotWithShape="1">
          <a:blip r:embed="rId5">
            <a:alphaModFix/>
          </a:blip>
          <a:srcRect b="0" l="0" r="0" t="0"/>
          <a:stretch/>
        </p:blipFill>
        <p:spPr>
          <a:xfrm>
            <a:off x="217556" y="6316246"/>
            <a:ext cx="406400" cy="40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6"/>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What is needed for FbA?</a:t>
            </a:r>
            <a:endParaRPr/>
          </a:p>
        </p:txBody>
      </p:sp>
      <p:pic>
        <p:nvPicPr>
          <p:cNvPr descr="Affiliations — Helen Greatrex" id="153" name="Google Shape;153;p6"/>
          <p:cNvPicPr preferRelativeResize="0"/>
          <p:nvPr/>
        </p:nvPicPr>
        <p:blipFill rotWithShape="1">
          <a:blip r:embed="rId3">
            <a:alphaModFix/>
          </a:blip>
          <a:srcRect b="0" l="0" r="0" t="0"/>
          <a:stretch/>
        </p:blipFill>
        <p:spPr>
          <a:xfrm>
            <a:off x="10089512" y="194385"/>
            <a:ext cx="1958109" cy="936793"/>
          </a:xfrm>
          <a:prstGeom prst="rect">
            <a:avLst/>
          </a:prstGeom>
          <a:noFill/>
          <a:ln>
            <a:noFill/>
          </a:ln>
        </p:spPr>
      </p:pic>
      <p:sp>
        <p:nvSpPr>
          <p:cNvPr id="154" name="Google Shape;154;p6"/>
          <p:cNvSpPr txBox="1"/>
          <p:nvPr/>
        </p:nvSpPr>
        <p:spPr>
          <a:xfrm>
            <a:off x="1445590" y="4808700"/>
            <a:ext cx="9300816" cy="1318181"/>
          </a:xfrm>
          <a:prstGeom prst="rect">
            <a:avLst/>
          </a:prstGeom>
          <a:solidFill>
            <a:schemeClr val="lt1"/>
          </a:solidFill>
          <a:ln cap="flat" cmpd="sng" w="38100">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800"/>
              <a:buFont typeface="Calibri"/>
              <a:buAutoNum type="arabicPeriod"/>
            </a:pPr>
            <a:r>
              <a:rPr b="1" lang="en-GB" sz="2800">
                <a:solidFill>
                  <a:schemeClr val="dk1"/>
                </a:solidFill>
                <a:latin typeface="Calibri"/>
                <a:ea typeface="Calibri"/>
                <a:cs typeface="Calibri"/>
                <a:sym typeface="Calibri"/>
              </a:rPr>
              <a:t>Forecast metric must be relevant to the impacts of drought</a:t>
            </a:r>
            <a:endParaRPr/>
          </a:p>
          <a:p>
            <a:pPr indent="-342900" lvl="0" marL="342900" marR="0" rtl="0" algn="l">
              <a:lnSpc>
                <a:spcPct val="150000"/>
              </a:lnSpc>
              <a:spcBef>
                <a:spcPts val="0"/>
              </a:spcBef>
              <a:spcAft>
                <a:spcPts val="0"/>
              </a:spcAft>
              <a:buClr>
                <a:schemeClr val="dk1"/>
              </a:buClr>
              <a:buSzPts val="2800"/>
              <a:buFont typeface="Calibri"/>
              <a:buAutoNum type="arabicPeriod"/>
            </a:pPr>
            <a:r>
              <a:rPr b="1" lang="en-GB" sz="2800">
                <a:solidFill>
                  <a:schemeClr val="dk1"/>
                </a:solidFill>
                <a:latin typeface="Calibri"/>
                <a:ea typeface="Calibri"/>
                <a:cs typeface="Calibri"/>
                <a:sym typeface="Calibri"/>
              </a:rPr>
              <a:t>Forecast must be reliable with sufficient lead-time</a:t>
            </a:r>
            <a:endParaRPr/>
          </a:p>
        </p:txBody>
      </p:sp>
      <p:pic>
        <p:nvPicPr>
          <p:cNvPr id="155" name="Google Shape;155;p6"/>
          <p:cNvPicPr preferRelativeResize="0"/>
          <p:nvPr/>
        </p:nvPicPr>
        <p:blipFill rotWithShape="1">
          <a:blip r:embed="rId4">
            <a:alphaModFix/>
          </a:blip>
          <a:srcRect b="15856" l="52116" r="2461" t="30540"/>
          <a:stretch/>
        </p:blipFill>
        <p:spPr>
          <a:xfrm>
            <a:off x="1319510" y="1245478"/>
            <a:ext cx="9552977" cy="3170658"/>
          </a:xfrm>
          <a:prstGeom prst="rect">
            <a:avLst/>
          </a:prstGeom>
          <a:noFill/>
          <a:ln>
            <a:noFill/>
          </a:ln>
        </p:spPr>
      </p:pic>
      <p:sp>
        <p:nvSpPr>
          <p:cNvPr id="156" name="Google Shape;156;p6"/>
          <p:cNvSpPr txBox="1"/>
          <p:nvPr/>
        </p:nvSpPr>
        <p:spPr>
          <a:xfrm>
            <a:off x="10584509" y="6519446"/>
            <a:ext cx="16074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600">
                <a:solidFill>
                  <a:schemeClr val="dk1"/>
                </a:solidFill>
                <a:latin typeface="Calibri"/>
                <a:ea typeface="Calibri"/>
                <a:cs typeface="Calibri"/>
                <a:sym typeface="Calibri"/>
              </a:rPr>
              <a:t>Image</a:t>
            </a:r>
            <a:r>
              <a:rPr lang="en-GB" sz="1600">
                <a:solidFill>
                  <a:schemeClr val="dk1"/>
                </a:solidFill>
                <a:latin typeface="Calibri"/>
                <a:ea typeface="Calibri"/>
                <a:cs typeface="Calibri"/>
                <a:sym typeface="Calibri"/>
              </a:rPr>
              <a:t>: Red Cross</a:t>
            </a:r>
            <a:endParaRPr/>
          </a:p>
        </p:txBody>
      </p:sp>
      <p:sp>
        <p:nvSpPr>
          <p:cNvPr id="157" name="Google Shape;157;p6"/>
          <p:cNvSpPr/>
          <p:nvPr/>
        </p:nvSpPr>
        <p:spPr>
          <a:xfrm>
            <a:off x="2140299" y="2571041"/>
            <a:ext cx="1668026" cy="1637881"/>
          </a:xfrm>
          <a:prstGeom prst="ellipse">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8" name="Google Shape;158;p6"/>
          <p:cNvCxnSpPr/>
          <p:nvPr/>
        </p:nvCxnSpPr>
        <p:spPr>
          <a:xfrm>
            <a:off x="2964264" y="4416135"/>
            <a:ext cx="6340510" cy="0"/>
          </a:xfrm>
          <a:prstGeom prst="straightConnector1">
            <a:avLst/>
          </a:prstGeom>
          <a:noFill/>
          <a:ln cap="flat" cmpd="sng" w="76200">
            <a:solidFill>
              <a:srgbClr val="C00000"/>
            </a:solidFill>
            <a:prstDash val="solid"/>
            <a:miter lim="800000"/>
            <a:headEnd len="sm" w="sm" type="none"/>
            <a:tailEnd len="med" w="med" type="stealth"/>
          </a:ln>
        </p:spPr>
      </p:cxnSp>
      <p:sp>
        <p:nvSpPr>
          <p:cNvPr id="159" name="Google Shape;159;p6"/>
          <p:cNvSpPr txBox="1"/>
          <p:nvPr/>
        </p:nvSpPr>
        <p:spPr>
          <a:xfrm>
            <a:off x="1999622" y="2363827"/>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1.</a:t>
            </a:r>
            <a:endParaRPr/>
          </a:p>
        </p:txBody>
      </p:sp>
      <p:sp>
        <p:nvSpPr>
          <p:cNvPr id="160" name="Google Shape;160;p6"/>
          <p:cNvSpPr txBox="1"/>
          <p:nvPr/>
        </p:nvSpPr>
        <p:spPr>
          <a:xfrm>
            <a:off x="5691710" y="3927216"/>
            <a:ext cx="46358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800">
                <a:solidFill>
                  <a:schemeClr val="dk1"/>
                </a:solidFill>
                <a:latin typeface="Calibri"/>
                <a:ea typeface="Calibri"/>
                <a:cs typeface="Calibri"/>
                <a:sym typeface="Calibri"/>
              </a:rPr>
              <a:t>2.</a:t>
            </a:r>
            <a:endParaRPr/>
          </a:p>
        </p:txBody>
      </p:sp>
      <p:pic>
        <p:nvPicPr>
          <p:cNvPr id="161" name="Google Shape;161;p6"/>
          <p:cNvPicPr preferRelativeResize="0"/>
          <p:nvPr/>
        </p:nvPicPr>
        <p:blipFill rotWithShape="1">
          <a:blip r:embed="rId5">
            <a:alphaModFix/>
          </a:blip>
          <a:srcRect b="0" l="0" r="0" t="0"/>
          <a:stretch/>
        </p:blipFill>
        <p:spPr>
          <a:xfrm flipH="1" rot="10800000">
            <a:off x="227496" y="6306616"/>
            <a:ext cx="406400" cy="4256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7"/>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GB">
                <a:latin typeface="Calibri"/>
                <a:ea typeface="Calibri"/>
                <a:cs typeface="Calibri"/>
                <a:sym typeface="Calibri"/>
              </a:rPr>
              <a:t>Study countries</a:t>
            </a:r>
            <a:endParaRPr/>
          </a:p>
        </p:txBody>
      </p:sp>
      <p:pic>
        <p:nvPicPr>
          <p:cNvPr descr="Affiliations — Helen Greatrex" id="168" name="Google Shape;168;p7"/>
          <p:cNvPicPr preferRelativeResize="0"/>
          <p:nvPr/>
        </p:nvPicPr>
        <p:blipFill rotWithShape="1">
          <a:blip r:embed="rId3">
            <a:alphaModFix/>
          </a:blip>
          <a:srcRect b="0" l="0" r="0" t="0"/>
          <a:stretch/>
        </p:blipFill>
        <p:spPr>
          <a:xfrm>
            <a:off x="10089512" y="194385"/>
            <a:ext cx="1958109" cy="936793"/>
          </a:xfrm>
          <a:prstGeom prst="rect">
            <a:avLst/>
          </a:prstGeom>
          <a:noFill/>
          <a:ln>
            <a:noFill/>
          </a:ln>
        </p:spPr>
      </p:pic>
      <p:pic>
        <p:nvPicPr>
          <p:cNvPr id="169" name="Google Shape;169;p7"/>
          <p:cNvPicPr preferRelativeResize="0"/>
          <p:nvPr/>
        </p:nvPicPr>
        <p:blipFill rotWithShape="1">
          <a:blip r:embed="rId4">
            <a:alphaModFix/>
          </a:blip>
          <a:srcRect b="0" l="0" r="0" t="0"/>
          <a:stretch/>
        </p:blipFill>
        <p:spPr>
          <a:xfrm>
            <a:off x="144379" y="1131178"/>
            <a:ext cx="8614064" cy="5573046"/>
          </a:xfrm>
          <a:prstGeom prst="rect">
            <a:avLst/>
          </a:prstGeom>
          <a:noFill/>
          <a:ln>
            <a:noFill/>
          </a:ln>
        </p:spPr>
      </p:pic>
      <p:sp>
        <p:nvSpPr>
          <p:cNvPr id="170" name="Google Shape;170;p7"/>
          <p:cNvSpPr/>
          <p:nvPr/>
        </p:nvSpPr>
        <p:spPr>
          <a:xfrm>
            <a:off x="8758443" y="2255707"/>
            <a:ext cx="3014506"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The distribution of rainfall in space and time for study countries</a:t>
            </a:r>
            <a:r>
              <a:rPr lang="en-GB" sz="1400">
                <a:solidFill>
                  <a:schemeClr val="dk1"/>
                </a:solidFill>
                <a:latin typeface="Calibri"/>
                <a:ea typeface="Calibri"/>
                <a:cs typeface="Calibri"/>
                <a:sym typeface="Calibri"/>
              </a:rPr>
              <a:t>. In Kenya, rainfall is largely restricted to two wet seasons: the October-November-December ‘short rains’ and the March-April-May ‘long rains’ (a). Mean total annual rainfall is widely below 800mm with the exception of western counties (b). In Zimbabwe, rain falls almost entirely within the December-to-April rainy season (c). There is a clear north-south gradient in mean annual rainfall totals, with northern regions receiving more rainfall on average than southern regions (d).</a:t>
            </a:r>
            <a:r>
              <a:rPr b="1" lang="en-GB" sz="1400">
                <a:solidFill>
                  <a:schemeClr val="dk1"/>
                </a:solidFill>
                <a:latin typeface="Calibri"/>
                <a:ea typeface="Calibri"/>
                <a:cs typeface="Calibri"/>
                <a:sym typeface="Calibri"/>
              </a:rPr>
              <a:t> </a:t>
            </a:r>
            <a:endParaRPr/>
          </a:p>
        </p:txBody>
      </p:sp>
      <p:cxnSp>
        <p:nvCxnSpPr>
          <p:cNvPr id="171" name="Google Shape;171;p7"/>
          <p:cNvCxnSpPr/>
          <p:nvPr/>
        </p:nvCxnSpPr>
        <p:spPr>
          <a:xfrm rot="10800000">
            <a:off x="8655828" y="5604812"/>
            <a:ext cx="3201209" cy="0"/>
          </a:xfrm>
          <a:prstGeom prst="straightConnector1">
            <a:avLst/>
          </a:prstGeom>
          <a:noFill/>
          <a:ln cap="flat" cmpd="sng" w="19050">
            <a:solidFill>
              <a:schemeClr val="dk1"/>
            </a:solidFill>
            <a:prstDash val="solid"/>
            <a:miter lim="800000"/>
            <a:headEnd len="sm" w="sm" type="none"/>
            <a:tailEnd len="med" w="med" type="stealth"/>
          </a:ln>
        </p:spPr>
      </p:cxnSp>
      <p:cxnSp>
        <p:nvCxnSpPr>
          <p:cNvPr id="172" name="Google Shape;172;p7"/>
          <p:cNvCxnSpPr/>
          <p:nvPr/>
        </p:nvCxnSpPr>
        <p:spPr>
          <a:xfrm>
            <a:off x="11847217" y="2255707"/>
            <a:ext cx="0" cy="3349105"/>
          </a:xfrm>
          <a:prstGeom prst="straightConnector1">
            <a:avLst/>
          </a:prstGeom>
          <a:noFill/>
          <a:ln cap="flat" cmpd="sng" w="19050">
            <a:solidFill>
              <a:schemeClr val="dk1"/>
            </a:solidFill>
            <a:prstDash val="solid"/>
            <a:miter lim="800000"/>
            <a:headEnd len="sm" w="sm" type="none"/>
            <a:tailEnd len="sm" w="sm" type="none"/>
          </a:ln>
        </p:spPr>
      </p:cxnSp>
      <p:pic>
        <p:nvPicPr>
          <p:cNvPr id="173" name="Google Shape;173;p7"/>
          <p:cNvPicPr preferRelativeResize="0"/>
          <p:nvPr/>
        </p:nvPicPr>
        <p:blipFill rotWithShape="1">
          <a:blip r:embed="rId5">
            <a:alphaModFix/>
          </a:blip>
          <a:srcRect b="0" l="0" r="0" t="0"/>
          <a:stretch/>
        </p:blipFill>
        <p:spPr>
          <a:xfrm>
            <a:off x="144379" y="6357459"/>
            <a:ext cx="406400" cy="40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8"/>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GB" sz="3200">
                <a:latin typeface="Calibri"/>
                <a:ea typeface="Calibri"/>
                <a:cs typeface="Calibri"/>
                <a:sym typeface="Calibri"/>
              </a:rPr>
              <a:t>1. Forecast metric must be relevant to impacts of drought</a:t>
            </a:r>
            <a:endParaRPr/>
          </a:p>
        </p:txBody>
      </p:sp>
      <p:pic>
        <p:nvPicPr>
          <p:cNvPr descr="Affiliations — Helen Greatrex" id="180" name="Google Shape;180;p8"/>
          <p:cNvPicPr preferRelativeResize="0"/>
          <p:nvPr/>
        </p:nvPicPr>
        <p:blipFill rotWithShape="1">
          <a:blip r:embed="rId3">
            <a:alphaModFix/>
          </a:blip>
          <a:srcRect b="0" l="0" r="0" t="0"/>
          <a:stretch/>
        </p:blipFill>
        <p:spPr>
          <a:xfrm>
            <a:off x="10050494" y="768924"/>
            <a:ext cx="1958109" cy="936793"/>
          </a:xfrm>
          <a:prstGeom prst="rect">
            <a:avLst/>
          </a:prstGeom>
          <a:noFill/>
          <a:ln>
            <a:noFill/>
          </a:ln>
        </p:spPr>
      </p:pic>
      <p:pic>
        <p:nvPicPr>
          <p:cNvPr descr="Cattle illegally grazing into the | Stock Photo" id="181" name="Google Shape;181;p8"/>
          <p:cNvPicPr preferRelativeResize="0"/>
          <p:nvPr/>
        </p:nvPicPr>
        <p:blipFill rotWithShape="1">
          <a:blip r:embed="rId4">
            <a:alphaModFix/>
          </a:blip>
          <a:srcRect b="13203" l="0" r="18735" t="0"/>
          <a:stretch/>
        </p:blipFill>
        <p:spPr>
          <a:xfrm>
            <a:off x="627671" y="3022664"/>
            <a:ext cx="5087024" cy="3624026"/>
          </a:xfrm>
          <a:prstGeom prst="rect">
            <a:avLst/>
          </a:prstGeom>
          <a:noFill/>
          <a:ln>
            <a:noFill/>
          </a:ln>
        </p:spPr>
      </p:pic>
      <p:pic>
        <p:nvPicPr>
          <p:cNvPr descr="Charcoal rot: a threat to staple food crops in South Africa" id="182" name="Google Shape;182;p8"/>
          <p:cNvPicPr preferRelativeResize="0"/>
          <p:nvPr/>
        </p:nvPicPr>
        <p:blipFill rotWithShape="1">
          <a:blip r:embed="rId5">
            <a:alphaModFix/>
          </a:blip>
          <a:srcRect b="0" l="0" r="0" t="0"/>
          <a:stretch/>
        </p:blipFill>
        <p:spPr>
          <a:xfrm>
            <a:off x="6287144" y="3022664"/>
            <a:ext cx="5438975" cy="3624026"/>
          </a:xfrm>
          <a:prstGeom prst="rect">
            <a:avLst/>
          </a:prstGeom>
          <a:noFill/>
          <a:ln>
            <a:noFill/>
          </a:ln>
        </p:spPr>
      </p:pic>
      <p:sp>
        <p:nvSpPr>
          <p:cNvPr id="183" name="Google Shape;183;p8"/>
          <p:cNvSpPr txBox="1"/>
          <p:nvPr/>
        </p:nvSpPr>
        <p:spPr>
          <a:xfrm>
            <a:off x="4840848" y="1092566"/>
            <a:ext cx="2510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FOOD INSECURITY</a:t>
            </a:r>
            <a:endParaRPr/>
          </a:p>
        </p:txBody>
      </p:sp>
      <p:sp>
        <p:nvSpPr>
          <p:cNvPr id="184" name="Google Shape;184;p8"/>
          <p:cNvSpPr txBox="1"/>
          <p:nvPr/>
        </p:nvSpPr>
        <p:spPr>
          <a:xfrm>
            <a:off x="1840817" y="1545899"/>
            <a:ext cx="21990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Calibri"/>
                <a:ea typeface="Calibri"/>
                <a:cs typeface="Calibri"/>
                <a:sym typeface="Calibri"/>
              </a:rPr>
              <a:t>Pasture availability</a:t>
            </a:r>
            <a:endParaRPr/>
          </a:p>
        </p:txBody>
      </p:sp>
      <p:sp>
        <p:nvSpPr>
          <p:cNvPr id="185" name="Google Shape;185;p8"/>
          <p:cNvSpPr txBox="1"/>
          <p:nvPr/>
        </p:nvSpPr>
        <p:spPr>
          <a:xfrm>
            <a:off x="8270605" y="1525618"/>
            <a:ext cx="125713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000">
                <a:solidFill>
                  <a:schemeClr val="dk1"/>
                </a:solidFill>
                <a:latin typeface="Calibri"/>
                <a:ea typeface="Calibri"/>
                <a:cs typeface="Calibri"/>
                <a:sym typeface="Calibri"/>
              </a:rPr>
              <a:t>Crop yield</a:t>
            </a:r>
            <a:endParaRPr/>
          </a:p>
        </p:txBody>
      </p:sp>
      <p:cxnSp>
        <p:nvCxnSpPr>
          <p:cNvPr id="186" name="Google Shape;186;p8"/>
          <p:cNvCxnSpPr>
            <a:stCxn id="183" idx="1"/>
            <a:endCxn id="184" idx="3"/>
          </p:cNvCxnSpPr>
          <p:nvPr/>
        </p:nvCxnSpPr>
        <p:spPr>
          <a:xfrm flipH="1">
            <a:off x="4039848" y="1323399"/>
            <a:ext cx="801000" cy="422700"/>
          </a:xfrm>
          <a:prstGeom prst="straightConnector1">
            <a:avLst/>
          </a:prstGeom>
          <a:noFill/>
          <a:ln cap="flat" cmpd="sng" w="38100">
            <a:solidFill>
              <a:srgbClr val="C00000"/>
            </a:solidFill>
            <a:prstDash val="solid"/>
            <a:miter lim="800000"/>
            <a:headEnd len="sm" w="sm" type="none"/>
            <a:tailEnd len="med" w="med" type="triangle"/>
          </a:ln>
        </p:spPr>
      </p:cxnSp>
      <p:cxnSp>
        <p:nvCxnSpPr>
          <p:cNvPr id="187" name="Google Shape;187;p8"/>
          <p:cNvCxnSpPr>
            <a:stCxn id="183" idx="3"/>
            <a:endCxn id="185" idx="1"/>
          </p:cNvCxnSpPr>
          <p:nvPr/>
        </p:nvCxnSpPr>
        <p:spPr>
          <a:xfrm>
            <a:off x="7351151" y="1323399"/>
            <a:ext cx="919500" cy="402300"/>
          </a:xfrm>
          <a:prstGeom prst="straightConnector1">
            <a:avLst/>
          </a:prstGeom>
          <a:noFill/>
          <a:ln cap="flat" cmpd="sng" w="38100">
            <a:solidFill>
              <a:srgbClr val="C00000"/>
            </a:solidFill>
            <a:prstDash val="solid"/>
            <a:miter lim="800000"/>
            <a:headEnd len="sm" w="sm" type="none"/>
            <a:tailEnd len="med" w="med" type="triangle"/>
          </a:ln>
        </p:spPr>
      </p:cxnSp>
      <p:sp>
        <p:nvSpPr>
          <p:cNvPr id="188" name="Google Shape;188;p8"/>
          <p:cNvSpPr txBox="1"/>
          <p:nvPr/>
        </p:nvSpPr>
        <p:spPr>
          <a:xfrm>
            <a:off x="1156367" y="1910339"/>
            <a:ext cx="356796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Vegetation Condition Index (VCI)</a:t>
            </a:r>
            <a:endParaRPr/>
          </a:p>
        </p:txBody>
      </p:sp>
      <p:sp>
        <p:nvSpPr>
          <p:cNvPr id="189" name="Google Shape;189;p8"/>
          <p:cNvSpPr txBox="1"/>
          <p:nvPr/>
        </p:nvSpPr>
        <p:spPr>
          <a:xfrm>
            <a:off x="7917335" y="1910339"/>
            <a:ext cx="201664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Maize production</a:t>
            </a:r>
            <a:endParaRPr/>
          </a:p>
        </p:txBody>
      </p:sp>
      <p:sp>
        <p:nvSpPr>
          <p:cNvPr id="190" name="Google Shape;190;p8"/>
          <p:cNvSpPr txBox="1"/>
          <p:nvPr/>
        </p:nvSpPr>
        <p:spPr>
          <a:xfrm>
            <a:off x="2166675" y="2514446"/>
            <a:ext cx="15473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Soil moisture</a:t>
            </a:r>
            <a:endParaRPr/>
          </a:p>
        </p:txBody>
      </p:sp>
      <p:sp>
        <p:nvSpPr>
          <p:cNvPr id="191" name="Google Shape;191;p8"/>
          <p:cNvSpPr txBox="1"/>
          <p:nvPr/>
        </p:nvSpPr>
        <p:spPr>
          <a:xfrm>
            <a:off x="6634195" y="2514446"/>
            <a:ext cx="44910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2000">
                <a:solidFill>
                  <a:schemeClr val="dk1"/>
                </a:solidFill>
                <a:latin typeface="Calibri"/>
                <a:ea typeface="Calibri"/>
                <a:cs typeface="Calibri"/>
                <a:sym typeface="Calibri"/>
              </a:rPr>
              <a:t>Water Resource Satisfaction Index (WRSI)</a:t>
            </a:r>
            <a:endParaRPr/>
          </a:p>
        </p:txBody>
      </p:sp>
      <p:sp>
        <p:nvSpPr>
          <p:cNvPr id="192" name="Google Shape;192;p8"/>
          <p:cNvSpPr txBox="1"/>
          <p:nvPr/>
        </p:nvSpPr>
        <p:spPr>
          <a:xfrm rot="5400000">
            <a:off x="2771070" y="2209883"/>
            <a:ext cx="3385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rgbClr val="C00000"/>
                </a:solidFill>
                <a:latin typeface="Calibri"/>
                <a:ea typeface="Calibri"/>
                <a:cs typeface="Calibri"/>
                <a:sym typeface="Calibri"/>
              </a:rPr>
              <a:t>~</a:t>
            </a:r>
            <a:endParaRPr/>
          </a:p>
        </p:txBody>
      </p:sp>
      <p:sp>
        <p:nvSpPr>
          <p:cNvPr id="193" name="Google Shape;193;p8"/>
          <p:cNvSpPr txBox="1"/>
          <p:nvPr/>
        </p:nvSpPr>
        <p:spPr>
          <a:xfrm rot="5400000">
            <a:off x="8648862" y="2220603"/>
            <a:ext cx="33855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rgbClr val="C00000"/>
                </a:solidFill>
                <a:latin typeface="Calibri"/>
                <a:ea typeface="Calibri"/>
                <a:cs typeface="Calibri"/>
                <a:sym typeface="Calibri"/>
              </a:rPr>
              <a:t>~</a:t>
            </a:r>
            <a:endParaRPr/>
          </a:p>
        </p:txBody>
      </p:sp>
      <p:pic>
        <p:nvPicPr>
          <p:cNvPr id="194" name="Google Shape;194;p8"/>
          <p:cNvPicPr preferRelativeResize="0"/>
          <p:nvPr/>
        </p:nvPicPr>
        <p:blipFill rotWithShape="1">
          <a:blip r:embed="rId6">
            <a:alphaModFix/>
          </a:blip>
          <a:srcRect b="0" l="0" r="0" t="0"/>
          <a:stretch/>
        </p:blipFill>
        <p:spPr>
          <a:xfrm>
            <a:off x="141560" y="6366565"/>
            <a:ext cx="406400" cy="40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9"/>
          <p:cNvSpPr txBox="1"/>
          <p:nvPr>
            <p:ph type="title"/>
          </p:nvPr>
        </p:nvSpPr>
        <p:spPr>
          <a:xfrm>
            <a:off x="334963"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GB" sz="3200">
                <a:latin typeface="Calibri"/>
                <a:ea typeface="Calibri"/>
                <a:cs typeface="Calibri"/>
                <a:sym typeface="Calibri"/>
              </a:rPr>
              <a:t>1. Forecast metric must be relevant to impacts of drought</a:t>
            </a:r>
            <a:endParaRPr/>
          </a:p>
        </p:txBody>
      </p:sp>
      <p:pic>
        <p:nvPicPr>
          <p:cNvPr descr="Affiliations — Helen Greatrex" id="201" name="Google Shape;201;p9"/>
          <p:cNvPicPr preferRelativeResize="0"/>
          <p:nvPr/>
        </p:nvPicPr>
        <p:blipFill rotWithShape="1">
          <a:blip r:embed="rId3">
            <a:alphaModFix/>
          </a:blip>
          <a:srcRect b="0" l="0" r="0" t="0"/>
          <a:stretch/>
        </p:blipFill>
        <p:spPr>
          <a:xfrm>
            <a:off x="10050494" y="768924"/>
            <a:ext cx="1958109" cy="936793"/>
          </a:xfrm>
          <a:prstGeom prst="rect">
            <a:avLst/>
          </a:prstGeom>
          <a:noFill/>
          <a:ln>
            <a:noFill/>
          </a:ln>
        </p:spPr>
      </p:pic>
      <p:sp>
        <p:nvSpPr>
          <p:cNvPr id="202" name="Google Shape;202;p9"/>
          <p:cNvSpPr/>
          <p:nvPr/>
        </p:nvSpPr>
        <p:spPr>
          <a:xfrm>
            <a:off x="9496515" y="2278968"/>
            <a:ext cx="2512088" cy="33239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Calibri"/>
                <a:ea typeface="Calibri"/>
                <a:cs typeface="Calibri"/>
                <a:sym typeface="Calibri"/>
              </a:rPr>
              <a:t>Time series of soil moisture estimates compared to vegetation indices. </a:t>
            </a:r>
            <a:r>
              <a:rPr lang="en-GB" sz="1400">
                <a:solidFill>
                  <a:schemeClr val="dk1"/>
                </a:solidFill>
                <a:latin typeface="Calibri"/>
                <a:ea typeface="Calibri"/>
                <a:cs typeface="Calibri"/>
                <a:sym typeface="Calibri"/>
              </a:rPr>
              <a:t>All metrics are averaged across the season with the exception of yield, which is an annual total. Soil moisture, WRSI and yield anomalies have been standardised. Pearson’s correlation coefficients are presented above each plot. For both regions and all seasons, soil moisture and vegetation indices are significantly and positively correlated. </a:t>
            </a:r>
            <a:endParaRPr/>
          </a:p>
        </p:txBody>
      </p:sp>
      <p:cxnSp>
        <p:nvCxnSpPr>
          <p:cNvPr id="203" name="Google Shape;203;p9"/>
          <p:cNvCxnSpPr/>
          <p:nvPr/>
        </p:nvCxnSpPr>
        <p:spPr>
          <a:xfrm rot="10800000">
            <a:off x="9419969" y="5604812"/>
            <a:ext cx="2507424" cy="0"/>
          </a:xfrm>
          <a:prstGeom prst="straightConnector1">
            <a:avLst/>
          </a:prstGeom>
          <a:noFill/>
          <a:ln cap="flat" cmpd="sng" w="19050">
            <a:solidFill>
              <a:schemeClr val="dk1"/>
            </a:solidFill>
            <a:prstDash val="solid"/>
            <a:miter lim="800000"/>
            <a:headEnd len="sm" w="sm" type="none"/>
            <a:tailEnd len="med" w="med" type="stealth"/>
          </a:ln>
        </p:spPr>
      </p:cxnSp>
      <p:cxnSp>
        <p:nvCxnSpPr>
          <p:cNvPr id="204" name="Google Shape;204;p9"/>
          <p:cNvCxnSpPr/>
          <p:nvPr/>
        </p:nvCxnSpPr>
        <p:spPr>
          <a:xfrm>
            <a:off x="11927393" y="2299064"/>
            <a:ext cx="0" cy="3305748"/>
          </a:xfrm>
          <a:prstGeom prst="straightConnector1">
            <a:avLst/>
          </a:prstGeom>
          <a:noFill/>
          <a:ln cap="flat" cmpd="sng" w="19050">
            <a:solidFill>
              <a:schemeClr val="dk1"/>
            </a:solidFill>
            <a:prstDash val="solid"/>
            <a:miter lim="800000"/>
            <a:headEnd len="sm" w="sm" type="none"/>
            <a:tailEnd len="sm" w="sm" type="none"/>
          </a:ln>
        </p:spPr>
      </p:cxnSp>
      <p:pic>
        <p:nvPicPr>
          <p:cNvPr id="205" name="Google Shape;205;p9"/>
          <p:cNvPicPr preferRelativeResize="0"/>
          <p:nvPr/>
        </p:nvPicPr>
        <p:blipFill rotWithShape="1">
          <a:blip r:embed="rId4">
            <a:alphaModFix/>
          </a:blip>
          <a:srcRect b="0" l="0" r="0" t="0"/>
          <a:stretch/>
        </p:blipFill>
        <p:spPr>
          <a:xfrm>
            <a:off x="306854" y="1344643"/>
            <a:ext cx="8985933" cy="5137568"/>
          </a:xfrm>
          <a:prstGeom prst="rect">
            <a:avLst/>
          </a:prstGeom>
          <a:noFill/>
          <a:ln>
            <a:noFill/>
          </a:ln>
        </p:spPr>
      </p:pic>
      <p:pic>
        <p:nvPicPr>
          <p:cNvPr id="206" name="Google Shape;206;p9"/>
          <p:cNvPicPr preferRelativeResize="0"/>
          <p:nvPr/>
        </p:nvPicPr>
        <p:blipFill rotWithShape="1">
          <a:blip r:embed="rId5">
            <a:alphaModFix/>
          </a:blip>
          <a:srcRect b="0" l="0" r="0" t="0"/>
          <a:stretch/>
        </p:blipFill>
        <p:spPr>
          <a:xfrm>
            <a:off x="179672" y="6298091"/>
            <a:ext cx="406400" cy="40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2020-04-27T09:56:59Z</dcterms:created>
  <dc:creator>Vicky Boult</dc:creator>
</cp:coreProperties>
</file>